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50574-C540-4E35-B266-83C17D7CB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066C3E-9DF4-4485-8360-A0010E2A7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E916C-1EE6-49A0-8915-C15C56E12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475C-7E2A-4011-893E-61492824621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E292D-098D-467A-9612-5D5561612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930D3-BB62-45C1-91BD-4A198DAAC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0677-5494-4590-A9AD-6B9ACDA5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55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0A0AA-0CAA-42FD-881C-92745EB9F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41583-C645-48F4-AD4A-CC98D73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AA1C1-F270-4DC2-A5A3-F7070AC38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475C-7E2A-4011-893E-61492824621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FF73F-AAF0-4205-94DD-6DB9ECA34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A238D-6963-4179-82DB-4F9394535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0677-5494-4590-A9AD-6B9ACDA5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7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E01057-E91D-4B91-8DA0-054306F57B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AA496-FA0E-4DE6-9CA5-67E44A8052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733C4-6478-4FA2-9DE3-3CBA89ACB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475C-7E2A-4011-893E-61492824621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942B6-9D86-4673-8CE2-E38B62FD1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01DC0-2A97-45AF-900F-A6D18EF14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0677-5494-4590-A9AD-6B9ACDA5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1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75CF2-A640-49FA-8744-3370FA6C7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CF255-D572-406C-BE4A-2DC6CA859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95352-CED2-40F5-BCCB-4F6B0AE3F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475C-7E2A-4011-893E-61492824621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397F2-00A5-4374-8E87-FC228C18F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2FFDF-048F-47C4-97ED-F6ABAE8DC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0677-5494-4590-A9AD-6B9ACDA5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81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62975-0BAF-41A4-BC2E-749C136B9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F7522-AEC9-49A0-A432-6FFC88674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C5EB1-21E5-4DB5-A5C6-139DF12AF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475C-7E2A-4011-893E-61492824621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18D5F-C657-4303-9101-93B096E9C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031B6-81ED-4287-949F-DD3C6B9D9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0677-5494-4590-A9AD-6B9ACDA5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2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0F211-A019-4CB5-88EF-94B13332C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7203D-8AFB-49BD-8267-E112E0834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A08041-2FE4-4C15-99F8-2062876A3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8BB50-7097-4CA8-8476-12BA72F1B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475C-7E2A-4011-893E-61492824621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2B1C8-DCAA-4C19-960E-50FFDB7A6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6B7C9-9ACA-46B5-BF67-907C15BF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0677-5494-4590-A9AD-6B9ACDA5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4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8CAB3-DA2E-4116-9CF5-F396B0378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86F6E-CEA6-4C8D-A586-5285AEE3F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4A5D77-8D52-4C61-A27F-A1A392FEE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54E181-A957-49F9-AD73-7A17324BCB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7B68FC-5A1E-44EE-BC0B-BF0B5E2AFC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51F846-7C86-4231-9D46-E6F9FEA33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475C-7E2A-4011-893E-61492824621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46D0BF-419C-44BA-8026-BFA33CEDF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38AB8F-2B84-4A60-9F40-E8F681092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0677-5494-4590-A9AD-6B9ACDA5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9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C74B1-ED3A-499D-BF67-CC6411470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7304E3-A428-4E5B-BC20-7F50CBF7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475C-7E2A-4011-893E-61492824621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2D2A69-89BF-4881-A61A-34382994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E4779E-1BA5-4AD6-89CC-F798CF0E8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0677-5494-4590-A9AD-6B9ACDA5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38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DA2D03-B904-4E10-87E6-74CE9168D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475C-7E2A-4011-893E-61492824621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292996-E663-4290-84A4-E07C1FE8A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526CF3-CB19-4439-8A7C-29C709135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0677-5494-4590-A9AD-6B9ACDA5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2FE23-30FC-46E8-A52E-8D795CE49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D55D1-84E1-4028-9C83-6D4AAC8C2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02FF5-CED4-4CB5-816D-7FC688A12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696D9-A6DD-4525-88BB-4CAF7A3BC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475C-7E2A-4011-893E-61492824621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27F980-8E7E-462D-9D9B-245CF5D9A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075DBA-2283-4F80-A46F-24121D279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0677-5494-4590-A9AD-6B9ACDA5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8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1DC87-1A86-4F80-AA3A-9C4D34509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441107-AE1F-4626-A7E7-DC12890EA4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2507CE-C096-4FEA-A7CF-D5C65B0A5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93791-3781-46C1-BB4A-7B999B128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475C-7E2A-4011-893E-61492824621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D2DE3-E9A2-4A03-A803-A0CA0F631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278DB-1CB8-4586-8360-5378C7E12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0677-5494-4590-A9AD-6B9ACDA5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1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F54B84-4D5E-49E0-8ED2-86DCD178B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A039FF-7F5E-44B2-9F45-F24856F0D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4D942-B384-4C1B-90FA-D32B7BD1FC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2475C-7E2A-4011-893E-61492824621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F5234-963E-4617-9AD3-F89A0088D1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CB272-51B5-41B4-9A34-6A89FE8A8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D0677-5494-4590-A9AD-6B9ACDA5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99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7EDF5-BE7E-40B0-BC82-1A17165C50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Persuasion and argumentation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C477D7-3446-48A5-A2CF-14BB3242B0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60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BA556-89FC-4541-A06A-0B7A8CB18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non-rational appeals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5B7DC-C1C6-4864-968B-361E3ECA8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Humor</a:t>
            </a:r>
          </a:p>
          <a:p>
            <a:r>
              <a:rPr lang="en-US" dirty="0"/>
              <a:t>Satire: “a form of parody that shows the absurdity of a social issue/event”</a:t>
            </a:r>
          </a:p>
          <a:p>
            <a:r>
              <a:rPr lang="en-US" dirty="0"/>
              <a:t>Sarcasm – “verbal irony”</a:t>
            </a:r>
          </a:p>
        </p:txBody>
      </p:sp>
    </p:spTree>
    <p:extLst>
      <p:ext uri="{BB962C8B-B14F-4D97-AF65-F5344CB8AC3E}">
        <p14:creationId xmlns:p14="http://schemas.microsoft.com/office/powerpoint/2010/main" val="3217321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19823-B0AE-4200-BA6A-38FAADF4F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AAE1D-566A-4972-A71C-E31D3A76F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rhet·o·ric</a:t>
            </a:r>
            <a:endParaRPr lang="en-US" b="1" dirty="0"/>
          </a:p>
          <a:p>
            <a:r>
              <a:rPr lang="en-US" dirty="0"/>
              <a:t>the art of effective or persuasive speaking or writing, especially the use of figures of speech and other compositional techniques.</a:t>
            </a:r>
          </a:p>
          <a:p>
            <a:r>
              <a:rPr lang="en-US" dirty="0"/>
              <a:t>Repetition:</a:t>
            </a:r>
          </a:p>
          <a:p>
            <a:pPr lvl="1"/>
            <a:r>
              <a:rPr lang="en-US" dirty="0"/>
              <a:t>Anaphora and epistrophe – repeated phrases at beginning or end of sentences.</a:t>
            </a:r>
          </a:p>
          <a:p>
            <a:pPr lvl="1"/>
            <a:endParaRPr lang="en-US" dirty="0"/>
          </a:p>
          <a:p>
            <a:r>
              <a:rPr lang="en-US" dirty="0"/>
              <a:t>Rhetorical questions: obvious questions that you don’t need to answer. </a:t>
            </a:r>
          </a:p>
        </p:txBody>
      </p:sp>
    </p:spTree>
    <p:extLst>
      <p:ext uri="{BB962C8B-B14F-4D97-AF65-F5344CB8AC3E}">
        <p14:creationId xmlns:p14="http://schemas.microsoft.com/office/powerpoint/2010/main" val="2761400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2BF6A-12CE-480C-A606-FE1FB3BBA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EDF04-4C08-4733-9C6F-4BE0A7316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Literally means “to win over”</a:t>
            </a:r>
          </a:p>
          <a:p>
            <a:r>
              <a:rPr lang="en-US" dirty="0"/>
              <a:t>Uses both reason and emotional appeals. </a:t>
            </a:r>
          </a:p>
        </p:txBody>
      </p:sp>
    </p:spTree>
    <p:extLst>
      <p:ext uri="{BB962C8B-B14F-4D97-AF65-F5344CB8AC3E}">
        <p14:creationId xmlns:p14="http://schemas.microsoft.com/office/powerpoint/2010/main" val="2566622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3541B-B5D7-4650-B996-50AB0B7F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Argument(</a:t>
            </a:r>
            <a:r>
              <a:rPr lang="en-US" dirty="0" err="1"/>
              <a:t>ation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F1B7B-FB84-40E6-887F-14AA2C46C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“To win over with reason”</a:t>
            </a:r>
          </a:p>
          <a:p>
            <a:r>
              <a:rPr lang="en-US" dirty="0"/>
              <a:t>To persuade using ONLY reason</a:t>
            </a:r>
          </a:p>
        </p:txBody>
      </p:sp>
    </p:spTree>
    <p:extLst>
      <p:ext uri="{BB962C8B-B14F-4D97-AF65-F5344CB8AC3E}">
        <p14:creationId xmlns:p14="http://schemas.microsoft.com/office/powerpoint/2010/main" val="318581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1DC47-C89C-420E-87F4-98ABD579D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Aristotle’s modes of persuasion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ED548-1BD6-415E-A033-0FFC0BCE7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Logos – appeal to reason</a:t>
            </a:r>
          </a:p>
          <a:p>
            <a:r>
              <a:rPr lang="en-US" dirty="0"/>
              <a:t>Pathos – appeal to emotion</a:t>
            </a:r>
          </a:p>
          <a:p>
            <a:r>
              <a:rPr lang="en-US" dirty="0"/>
              <a:t>Ethos – the credibility of the speaker</a:t>
            </a:r>
          </a:p>
        </p:txBody>
      </p:sp>
    </p:spTree>
    <p:extLst>
      <p:ext uri="{BB962C8B-B14F-4D97-AF65-F5344CB8AC3E}">
        <p14:creationId xmlns:p14="http://schemas.microsoft.com/office/powerpoint/2010/main" val="4198903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08D5C-B805-4054-A9FB-83D7B3236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39FDF-6F30-4C2E-96D1-B2B343B66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Deductive – “lead down from”</a:t>
            </a:r>
          </a:p>
          <a:p>
            <a:pPr lvl="1"/>
            <a:r>
              <a:rPr lang="en-US" dirty="0"/>
              <a:t>Take known general truths and apply them to a specific situation</a:t>
            </a:r>
          </a:p>
          <a:p>
            <a:pPr lvl="1"/>
            <a:r>
              <a:rPr lang="en-US" dirty="0"/>
              <a:t>Two parts:</a:t>
            </a:r>
          </a:p>
          <a:p>
            <a:pPr lvl="2"/>
            <a:r>
              <a:rPr lang="en-US" dirty="0"/>
              <a:t>Premise: General truths</a:t>
            </a:r>
          </a:p>
          <a:p>
            <a:pPr lvl="2"/>
            <a:r>
              <a:rPr lang="en-US" dirty="0"/>
              <a:t>Syllogism: specific application or conclusion</a:t>
            </a:r>
          </a:p>
          <a:p>
            <a:pPr lvl="2"/>
            <a:endParaRPr lang="en-US" dirty="0"/>
          </a:p>
          <a:p>
            <a:r>
              <a:rPr lang="en-US" dirty="0"/>
              <a:t>Example: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All boys are jerks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Liam is a boy</a:t>
            </a:r>
          </a:p>
          <a:p>
            <a:pPr marL="457200" lvl="1" indent="0">
              <a:buNone/>
            </a:pPr>
            <a:r>
              <a:rPr lang="en-US" dirty="0"/>
              <a:t>____________</a:t>
            </a:r>
          </a:p>
          <a:p>
            <a:pPr marL="457200" lvl="1" indent="0">
              <a:buNone/>
            </a:pPr>
            <a:r>
              <a:rPr lang="en-US" dirty="0"/>
              <a:t>3. 	Liam is a jerk</a:t>
            </a:r>
          </a:p>
        </p:txBody>
      </p:sp>
    </p:spTree>
    <p:extLst>
      <p:ext uri="{BB962C8B-B14F-4D97-AF65-F5344CB8AC3E}">
        <p14:creationId xmlns:p14="http://schemas.microsoft.com/office/powerpoint/2010/main" val="304991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EF869-7C3B-49B8-B6BD-1688EA003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“Sound” and “valid” deductive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843CF-EAA8-44AB-B8A8-AC3445ADE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“Sound”: Assuming the premises are true, the syllogism must be true</a:t>
            </a:r>
          </a:p>
          <a:p>
            <a:pPr lvl="1"/>
            <a:r>
              <a:rPr lang="en-US" dirty="0"/>
              <a:t>Example: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A whale is a large fish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All fish have scales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b="1" dirty="0"/>
              <a:t>Whales have scales</a:t>
            </a:r>
          </a:p>
          <a:p>
            <a:pPr marL="1428750" lvl="2" indent="-514350">
              <a:buFont typeface="+mj-lt"/>
              <a:buAutoNum type="arabicPeriod"/>
            </a:pPr>
            <a:endParaRPr lang="en-US" b="1" dirty="0"/>
          </a:p>
          <a:p>
            <a:pPr marL="457200" lvl="1" indent="0">
              <a:buNone/>
            </a:pPr>
            <a:r>
              <a:rPr lang="en-US" b="1" dirty="0"/>
              <a:t>Example (unsound):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Houses have windows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That building has windows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That building must be a house.</a:t>
            </a:r>
          </a:p>
          <a:p>
            <a:r>
              <a:rPr lang="en-US" dirty="0"/>
              <a:t>“Valid”: a sound argument where all the premises are true. </a:t>
            </a:r>
          </a:p>
        </p:txBody>
      </p:sp>
    </p:spTree>
    <p:extLst>
      <p:ext uri="{BB962C8B-B14F-4D97-AF65-F5344CB8AC3E}">
        <p14:creationId xmlns:p14="http://schemas.microsoft.com/office/powerpoint/2010/main" val="1234875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E1FA-5DF3-4D83-99C4-5C2912B63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Inductive reasoning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D7389-7535-421C-9D70-CD58D5BCE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Inductive: “lead up from”</a:t>
            </a:r>
          </a:p>
          <a:p>
            <a:r>
              <a:rPr lang="en-US" dirty="0"/>
              <a:t>Based on lots of observation of specifics, one can come up with a general rule</a:t>
            </a:r>
          </a:p>
          <a:p>
            <a:r>
              <a:rPr lang="en-US" dirty="0"/>
              <a:t>Always requires an “inductive leap” (which can be weak or strong)</a:t>
            </a:r>
          </a:p>
          <a:p>
            <a:r>
              <a:rPr lang="en-US" dirty="0"/>
              <a:t>Scientific process uses this type of reasoning a lot. </a:t>
            </a:r>
          </a:p>
        </p:txBody>
      </p:sp>
    </p:spTree>
    <p:extLst>
      <p:ext uri="{BB962C8B-B14F-4D97-AF65-F5344CB8AC3E}">
        <p14:creationId xmlns:p14="http://schemas.microsoft.com/office/powerpoint/2010/main" val="1977122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B1A67-EA6A-4A1B-AD2E-EB7DD43AE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rational appeals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33C64-24A1-4C58-958A-2C6DB936E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Statistics</a:t>
            </a:r>
          </a:p>
          <a:p>
            <a:r>
              <a:rPr lang="en-US" dirty="0"/>
              <a:t>Experimentation</a:t>
            </a:r>
          </a:p>
          <a:p>
            <a:r>
              <a:rPr lang="en-US" dirty="0"/>
              <a:t>Examples (both real and invented)</a:t>
            </a:r>
          </a:p>
          <a:p>
            <a:r>
              <a:rPr lang="en-US" dirty="0"/>
              <a:t>Analogies</a:t>
            </a:r>
          </a:p>
          <a:p>
            <a:r>
              <a:rPr lang="en-US" dirty="0"/>
              <a:t>Definitions</a:t>
            </a:r>
          </a:p>
          <a:p>
            <a:pPr lvl="1"/>
            <a:r>
              <a:rPr lang="en-US" dirty="0"/>
              <a:t>By synonym</a:t>
            </a:r>
          </a:p>
          <a:p>
            <a:pPr lvl="1"/>
            <a:r>
              <a:rPr lang="en-US" dirty="0"/>
              <a:t>By example</a:t>
            </a:r>
          </a:p>
          <a:p>
            <a:pPr lvl="1"/>
            <a:r>
              <a:rPr lang="en-US" dirty="0"/>
              <a:t>By stipulation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764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A016-BA5C-450A-A90C-5117B7A60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Pathos – Appeal to emotion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4A0FB-C824-4D78-8334-90A2FD1B1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emotions used in pathos</a:t>
            </a:r>
          </a:p>
          <a:p>
            <a:pPr lvl="1"/>
            <a:r>
              <a:rPr lang="en-US" dirty="0"/>
              <a:t>FEAR </a:t>
            </a:r>
          </a:p>
          <a:p>
            <a:pPr lvl="1"/>
            <a:r>
              <a:rPr lang="en-US" dirty="0"/>
              <a:t>Pity</a:t>
            </a:r>
          </a:p>
          <a:p>
            <a:pPr lvl="1"/>
            <a:r>
              <a:rPr lang="en-US" dirty="0"/>
              <a:t>Appetite</a:t>
            </a:r>
          </a:p>
          <a:p>
            <a:pPr lvl="1"/>
            <a:r>
              <a:rPr lang="en-US" dirty="0"/>
              <a:t>Vanity</a:t>
            </a:r>
          </a:p>
          <a:p>
            <a:pPr lvl="1"/>
            <a:r>
              <a:rPr lang="en-US" dirty="0"/>
              <a:t>Need for acceptance</a:t>
            </a:r>
          </a:p>
        </p:txBody>
      </p:sp>
    </p:spTree>
    <p:extLst>
      <p:ext uri="{BB962C8B-B14F-4D97-AF65-F5344CB8AC3E}">
        <p14:creationId xmlns:p14="http://schemas.microsoft.com/office/powerpoint/2010/main" val="967512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4668</TotalTime>
  <Words>345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Persuasion and argumentation</vt:lpstr>
      <vt:lpstr>Persuasion:</vt:lpstr>
      <vt:lpstr>Argument(ation)</vt:lpstr>
      <vt:lpstr>Aristotle’s modes of persuasion </vt:lpstr>
      <vt:lpstr>Logic</vt:lpstr>
      <vt:lpstr>“Sound” and “valid” deductive arguments</vt:lpstr>
      <vt:lpstr>Inductive reasoning</vt:lpstr>
      <vt:lpstr>Other rational appeals</vt:lpstr>
      <vt:lpstr>Pathos – Appeal to emotion</vt:lpstr>
      <vt:lpstr>Other non-rational appeals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Persuasion and argumentation</dc:title>
  <dc:creator>Erik Johnson</dc:creator>
  <cp:lastModifiedBy>Erik Johnson</cp:lastModifiedBy>
  <cp:revision>12</cp:revision>
  <dcterms:created xsi:type="dcterms:W3CDTF">2020-11-16T17:07:27Z</dcterms:created>
  <dcterms:modified xsi:type="dcterms:W3CDTF">2022-03-03T23:01:06Z</dcterms:modified>
</cp:coreProperties>
</file>