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1" d="100"/>
          <a:sy n="111" d="100"/>
        </p:scale>
        <p:origin x="30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B690-442E-4D8B-8348-8D9AF0B1F8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2E0FE5-C76C-43B0-8FC6-3D7D5A9740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5622C5-02D7-485A-AB47-FBD295665AA1}"/>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DC0B598E-A9C5-4A3B-931D-7898151697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BD1BF-9CA3-41B2-BCC1-764F7738F2E1}"/>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566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3323-007E-4AC9-95E8-27C8690EB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18436-8CD6-4695-A691-C491E5C421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E8AE6-FBD2-4281-A14D-B50EBC57FB06}"/>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75D6CE3D-F109-4B65-B549-9AA62EB44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8787D-E120-4119-BEED-A7A46D4FDFC7}"/>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2238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AAC9F-7C98-43C4-870E-6F1F599612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D51D0-0E7A-4412-949B-1DA8E4C393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D449B-EC3A-403E-A297-E6ACCE8026CF}"/>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9712140C-C07F-4DE0-9713-FA59C09BE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B3A53-391D-424C-A383-8DA7BA77BC7A}"/>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160826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60F8-736E-496B-A88A-9CF79758E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F292DA-9F8A-4CC2-926C-F09CC0A609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E1DC5-FCD9-4E79-90F5-7589E89A16F4}"/>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A8EA94DA-C32F-47D2-A7AC-C551215FB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BF62A2-6A03-4C5E-A822-ABDD3EF68789}"/>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165333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0E066-7BEA-4FA8-BCBE-3C390F8A70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168923-81DD-4922-AC2E-8299D54A91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379041-889C-4CAB-B947-A697E049D983}"/>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94E2EB8B-FDA5-4A9A-A9EC-E129E7D6F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F8D4C3-69EF-4B08-A3F9-ABE9CCB16FB0}"/>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238707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46D1D-5F37-4CA3-A543-0FFB444765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2F8468-F1AF-44B6-862F-0F4A9D167C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B23ED9-E00C-4776-8310-56A3BF7B6C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696E92-9FF0-49EB-A127-39CD8229BB48}"/>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6" name="Footer Placeholder 5">
            <a:extLst>
              <a:ext uri="{FF2B5EF4-FFF2-40B4-BE49-F238E27FC236}">
                <a16:creationId xmlns:a16="http://schemas.microsoft.com/office/drawing/2014/main" id="{249F718F-8DDC-4002-AC36-F63A3FA450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94D65-01FD-4964-8F81-BC575358EA1F}"/>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430514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1D76-3A35-42F1-8A2A-99BCB1B500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344542-FF6E-4266-8E5A-D613587F2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CCCD32-0575-407E-89E4-87CBA7BA4D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918495-6878-48AD-A64B-10B77649C5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D6B10C-36DE-4C10-9093-5C3BCE67DD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3B08A2-DCFB-4223-9E57-FB98EE70EFEE}"/>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8" name="Footer Placeholder 7">
            <a:extLst>
              <a:ext uri="{FF2B5EF4-FFF2-40B4-BE49-F238E27FC236}">
                <a16:creationId xmlns:a16="http://schemas.microsoft.com/office/drawing/2014/main" id="{5E429839-1EA3-4398-9CD7-12DD9388CE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7B5229-4966-4B4D-8101-ED79F8BED3D2}"/>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412044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742A-476B-44BF-9EBF-C542EEE789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B39495-122B-45E7-9A39-743F56B6BB5A}"/>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4" name="Footer Placeholder 3">
            <a:extLst>
              <a:ext uri="{FF2B5EF4-FFF2-40B4-BE49-F238E27FC236}">
                <a16:creationId xmlns:a16="http://schemas.microsoft.com/office/drawing/2014/main" id="{3C8249D7-4303-44DE-B5FA-AD208DC8EE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9989AE-0329-46B2-9070-C636774A96C3}"/>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203296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F0B123-6CE1-4B27-BB1C-3C4D1719D773}"/>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3" name="Footer Placeholder 2">
            <a:extLst>
              <a:ext uri="{FF2B5EF4-FFF2-40B4-BE49-F238E27FC236}">
                <a16:creationId xmlns:a16="http://schemas.microsoft.com/office/drawing/2014/main" id="{BEB4367F-0547-436D-B038-FCC8446296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1804BE-823E-4E08-8E64-2FE0D0203832}"/>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69549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0F385-6B35-4172-A320-50DF30A7D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E501DE-A2E4-45E5-B4E4-555531BA9F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63E248-02A2-4395-9784-0E078DAF3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E41AD9-5A76-4A12-9BF3-B3324E111381}"/>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6" name="Footer Placeholder 5">
            <a:extLst>
              <a:ext uri="{FF2B5EF4-FFF2-40B4-BE49-F238E27FC236}">
                <a16:creationId xmlns:a16="http://schemas.microsoft.com/office/drawing/2014/main" id="{9992E7D7-61DE-4384-A848-D046B9EEB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79972-1621-489F-863F-F1DBAF31E16D}"/>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57422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E198-D753-458B-89CC-F64FC22B8C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EA21E8-4440-49FC-BD88-057B88AC2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8755E1-61BF-4BDC-A9F3-1951D2AD2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2F124A-5DCB-4C77-B277-25324693D758}"/>
              </a:ext>
            </a:extLst>
          </p:cNvPr>
          <p:cNvSpPr>
            <a:spLocks noGrp="1"/>
          </p:cNvSpPr>
          <p:nvPr>
            <p:ph type="dt" sz="half" idx="10"/>
          </p:nvPr>
        </p:nvSpPr>
        <p:spPr/>
        <p:txBody>
          <a:bodyPr/>
          <a:lstStyle/>
          <a:p>
            <a:fld id="{04F81BA1-E1EF-45B3-9462-F65B6FF3F773}" type="datetimeFigureOut">
              <a:rPr lang="en-US" smtClean="0"/>
              <a:t>3/2/2022</a:t>
            </a:fld>
            <a:endParaRPr lang="en-US"/>
          </a:p>
        </p:txBody>
      </p:sp>
      <p:sp>
        <p:nvSpPr>
          <p:cNvPr id="6" name="Footer Placeholder 5">
            <a:extLst>
              <a:ext uri="{FF2B5EF4-FFF2-40B4-BE49-F238E27FC236}">
                <a16:creationId xmlns:a16="http://schemas.microsoft.com/office/drawing/2014/main" id="{068BF5D0-0679-4D6D-9639-9B7FC33EC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DF853-D2AA-41CB-89A6-34794D224229}"/>
              </a:ext>
            </a:extLst>
          </p:cNvPr>
          <p:cNvSpPr>
            <a:spLocks noGrp="1"/>
          </p:cNvSpPr>
          <p:nvPr>
            <p:ph type="sldNum" sz="quarter" idx="12"/>
          </p:nvPr>
        </p:nvSpPr>
        <p:spPr/>
        <p:txBody>
          <a:bodyPr/>
          <a:lstStyle/>
          <a:p>
            <a:fld id="{3813D3A8-FB01-4D56-B47C-7F03AAB630A4}" type="slidenum">
              <a:rPr lang="en-US" smtClean="0"/>
              <a:t>‹#›</a:t>
            </a:fld>
            <a:endParaRPr lang="en-US"/>
          </a:p>
        </p:txBody>
      </p:sp>
    </p:spTree>
    <p:extLst>
      <p:ext uri="{BB962C8B-B14F-4D97-AF65-F5344CB8AC3E}">
        <p14:creationId xmlns:p14="http://schemas.microsoft.com/office/powerpoint/2010/main" val="251678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DABE68-BDF1-4CB0-980F-1595E9212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C9B147-2007-4C19-89A5-656877972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AA1CB-845C-4FEA-81B4-B95A49714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81BA1-E1EF-45B3-9462-F65B6FF3F773}" type="datetimeFigureOut">
              <a:rPr lang="en-US" smtClean="0"/>
              <a:t>3/2/2022</a:t>
            </a:fld>
            <a:endParaRPr lang="en-US"/>
          </a:p>
        </p:txBody>
      </p:sp>
      <p:sp>
        <p:nvSpPr>
          <p:cNvPr id="5" name="Footer Placeholder 4">
            <a:extLst>
              <a:ext uri="{FF2B5EF4-FFF2-40B4-BE49-F238E27FC236}">
                <a16:creationId xmlns:a16="http://schemas.microsoft.com/office/drawing/2014/main" id="{8D9A47A3-5078-46F4-A84C-F50CC95938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8CCA01-5706-49B0-8F39-47B3B5D31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3D3A8-FB01-4D56-B47C-7F03AAB630A4}" type="slidenum">
              <a:rPr lang="en-US" smtClean="0"/>
              <a:t>‹#›</a:t>
            </a:fld>
            <a:endParaRPr lang="en-US"/>
          </a:p>
        </p:txBody>
      </p:sp>
    </p:spTree>
    <p:extLst>
      <p:ext uri="{BB962C8B-B14F-4D97-AF65-F5344CB8AC3E}">
        <p14:creationId xmlns:p14="http://schemas.microsoft.com/office/powerpoint/2010/main" val="3848736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AE8D-9CA9-45DB-860A-643EBA70E1A3}"/>
              </a:ext>
            </a:extLst>
          </p:cNvPr>
          <p:cNvSpPr>
            <a:spLocks noGrp="1"/>
          </p:cNvSpPr>
          <p:nvPr>
            <p:ph type="ctrTitle"/>
          </p:nvPr>
        </p:nvSpPr>
        <p:spPr/>
        <p:txBody>
          <a:bodyPr/>
          <a:lstStyle/>
          <a:p>
            <a:r>
              <a:rPr lang="en-US" dirty="0"/>
              <a:t>Logical Fallacies: </a:t>
            </a:r>
          </a:p>
        </p:txBody>
      </p:sp>
      <p:sp>
        <p:nvSpPr>
          <p:cNvPr id="3" name="Subtitle 2">
            <a:extLst>
              <a:ext uri="{FF2B5EF4-FFF2-40B4-BE49-F238E27FC236}">
                <a16:creationId xmlns:a16="http://schemas.microsoft.com/office/drawing/2014/main" id="{E62E488E-ED16-455D-B161-98ACE72D7804}"/>
              </a:ext>
            </a:extLst>
          </p:cNvPr>
          <p:cNvSpPr>
            <a:spLocks noGrp="1"/>
          </p:cNvSpPr>
          <p:nvPr>
            <p:ph type="subTitle" idx="1"/>
          </p:nvPr>
        </p:nvSpPr>
        <p:spPr/>
        <p:txBody>
          <a:bodyPr/>
          <a:lstStyle/>
          <a:p>
            <a:r>
              <a:rPr lang="en-US" b="0" i="0" dirty="0">
                <a:solidFill>
                  <a:srgbClr val="333333"/>
                </a:solidFill>
                <a:effectLst/>
                <a:latin typeface="Open Sans" panose="020B0606030504020204" pitchFamily="34" charset="0"/>
              </a:rPr>
              <a:t>A fallacy is a mistaken belief or argument, and a logical fallacy arises specifically out of an error in logic.</a:t>
            </a:r>
            <a:endParaRPr lang="en-US" dirty="0"/>
          </a:p>
        </p:txBody>
      </p:sp>
    </p:spTree>
    <p:extLst>
      <p:ext uri="{BB962C8B-B14F-4D97-AF65-F5344CB8AC3E}">
        <p14:creationId xmlns:p14="http://schemas.microsoft.com/office/powerpoint/2010/main" val="360963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pPr marR="0" lvl="0">
              <a:lnSpc>
                <a:spcPct val="115000"/>
              </a:lnSpc>
              <a:spcBef>
                <a:spcPts val="0"/>
              </a:spcBef>
              <a:spcAft>
                <a:spcPts val="10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Straw man:</a:t>
            </a:r>
            <a:r>
              <a:rPr lang="en-US" sz="5400" dirty="0">
                <a:effectLst/>
                <a:latin typeface="Calibri" panose="020F0502020204030204" pitchFamily="34" charset="0"/>
                <a:ea typeface="Calibri" panose="020F0502020204030204" pitchFamily="34" charset="0"/>
                <a:cs typeface="Times New Roman" panose="02020603050405020304" pitchFamily="18" charset="0"/>
              </a:rPr>
              <a:t> when a person simply ignores a person's actual position and substitutes a distorted, exaggerated or misrepresented version of that position.</a:t>
            </a:r>
          </a:p>
        </p:txBody>
      </p:sp>
    </p:spTree>
    <p:extLst>
      <p:ext uri="{BB962C8B-B14F-4D97-AF65-F5344CB8AC3E}">
        <p14:creationId xmlns:p14="http://schemas.microsoft.com/office/powerpoint/2010/main" val="242920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r>
              <a:rPr lang="en-US" sz="7200" b="1" dirty="0">
                <a:effectLst/>
                <a:latin typeface="Calibri" panose="020F0502020204030204" pitchFamily="34" charset="0"/>
                <a:ea typeface="Calibri" panose="020F0502020204030204" pitchFamily="34" charset="0"/>
                <a:cs typeface="Times New Roman" panose="02020603050405020304" pitchFamily="18" charset="0"/>
              </a:rPr>
              <a:t>Red Herring:</a:t>
            </a:r>
            <a:r>
              <a:rPr lang="en-US" sz="7200" dirty="0">
                <a:effectLst/>
                <a:latin typeface="Calibri" panose="020F0502020204030204" pitchFamily="34" charset="0"/>
                <a:ea typeface="Calibri" panose="020F0502020204030204" pitchFamily="34" charset="0"/>
                <a:cs typeface="Times New Roman" panose="02020603050405020304" pitchFamily="18" charset="0"/>
              </a:rPr>
              <a:t> something that misleads or distracts from the relevant or important issue.</a:t>
            </a:r>
            <a:br>
              <a:rPr lang="en-US" sz="7200" dirty="0">
                <a:effectLst/>
                <a:latin typeface="Calibri" panose="020F0502020204030204" pitchFamily="34" charset="0"/>
                <a:ea typeface="Calibri" panose="020F0502020204030204" pitchFamily="34" charset="0"/>
                <a:cs typeface="Times New Roman" panose="02020603050405020304" pitchFamily="18" charset="0"/>
              </a:rPr>
            </a:br>
            <a:endParaRPr lang="en-US" sz="7200" dirty="0"/>
          </a:p>
        </p:txBody>
      </p:sp>
    </p:spTree>
    <p:extLst>
      <p:ext uri="{BB962C8B-B14F-4D97-AF65-F5344CB8AC3E}">
        <p14:creationId xmlns:p14="http://schemas.microsoft.com/office/powerpoint/2010/main" val="257059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E7A0-FA5A-4FA7-A35C-77FF7AA5F2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7A4D12B-B66D-4493-975B-A1BC31C98794}"/>
              </a:ext>
            </a:extLst>
          </p:cNvPr>
          <p:cNvSpPr>
            <a:spLocks noGrp="1"/>
          </p:cNvSpPr>
          <p:nvPr>
            <p:ph idx="1"/>
          </p:nvPr>
        </p:nvSpPr>
        <p:spPr/>
        <p:txBody>
          <a:bodyPr>
            <a:normAutofit lnSpcReduction="10000"/>
          </a:bodyPr>
          <a:lstStyle/>
          <a:p>
            <a:pPr marL="0" marR="0" lvl="0" indent="0">
              <a:lnSpc>
                <a:spcPct val="115000"/>
              </a:lnSpc>
              <a:spcBef>
                <a:spcPts val="0"/>
              </a:spcBef>
              <a:spcAft>
                <a:spcPts val="0"/>
              </a:spcAft>
              <a:buNone/>
            </a:pPr>
            <a:r>
              <a:rPr lang="en-US" sz="6000" b="1" dirty="0">
                <a:effectLst/>
                <a:latin typeface="Calibri" panose="020F0502020204030204" pitchFamily="34" charset="0"/>
                <a:ea typeface="Calibri" panose="020F0502020204030204" pitchFamily="34" charset="0"/>
                <a:cs typeface="Times New Roman" panose="02020603050405020304" pitchFamily="18" charset="0"/>
              </a:rPr>
              <a:t>Post Hoc:</a:t>
            </a:r>
            <a:r>
              <a:rPr lang="en-US" sz="6000" dirty="0">
                <a:effectLst/>
                <a:latin typeface="Calibri" panose="020F0502020204030204" pitchFamily="34" charset="0"/>
                <a:ea typeface="Calibri" panose="020F0502020204030204" pitchFamily="34" charset="0"/>
                <a:cs typeface="Times New Roman" panose="02020603050405020304" pitchFamily="18" charset="0"/>
              </a:rPr>
              <a:t> A Post Hoc is a fallacy with the following form:</a:t>
            </a:r>
          </a:p>
          <a:p>
            <a:pPr marL="342900" marR="0" lvl="0" indent="-342900">
              <a:lnSpc>
                <a:spcPct val="115000"/>
              </a:lnSpc>
              <a:spcBef>
                <a:spcPts val="0"/>
              </a:spcBef>
              <a:spcAft>
                <a:spcPts val="0"/>
              </a:spcAft>
              <a:buFont typeface="+mj-lt"/>
              <a:buAutoNum type="arabicPeriod"/>
            </a:pPr>
            <a:r>
              <a:rPr lang="en-US" sz="6000" dirty="0">
                <a:effectLst/>
                <a:latin typeface="Calibri" panose="020F0502020204030204" pitchFamily="34" charset="0"/>
                <a:ea typeface="Calibri" panose="020F0502020204030204" pitchFamily="34" charset="0"/>
                <a:cs typeface="Times New Roman" panose="02020603050405020304" pitchFamily="18" charset="0"/>
              </a:rPr>
              <a:t>A occurs before B.</a:t>
            </a:r>
          </a:p>
          <a:p>
            <a:pPr marL="342900" marR="0" lvl="0" indent="-342900">
              <a:lnSpc>
                <a:spcPct val="115000"/>
              </a:lnSpc>
              <a:spcBef>
                <a:spcPts val="0"/>
              </a:spcBef>
              <a:spcAft>
                <a:spcPts val="1000"/>
              </a:spcAft>
              <a:buFont typeface="+mj-lt"/>
              <a:buAutoNum type="arabicPeriod"/>
            </a:pPr>
            <a:r>
              <a:rPr lang="en-US" sz="6000" dirty="0">
                <a:effectLst/>
                <a:latin typeface="Calibri" panose="020F0502020204030204" pitchFamily="34" charset="0"/>
                <a:ea typeface="Calibri" panose="020F0502020204030204" pitchFamily="34" charset="0"/>
                <a:cs typeface="Times New Roman" panose="02020603050405020304" pitchFamily="18" charset="0"/>
              </a:rPr>
              <a:t>Therefore A is the cause of B.</a:t>
            </a:r>
          </a:p>
          <a:p>
            <a:endParaRPr lang="en-US" dirty="0"/>
          </a:p>
        </p:txBody>
      </p:sp>
    </p:spTree>
    <p:extLst>
      <p:ext uri="{BB962C8B-B14F-4D97-AF65-F5344CB8AC3E}">
        <p14:creationId xmlns:p14="http://schemas.microsoft.com/office/powerpoint/2010/main" val="397935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1BB87-F75F-45A3-9FF3-3AF223288D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12F808-638F-43CB-9AB7-0D5CFE9FB042}"/>
              </a:ext>
            </a:extLst>
          </p:cNvPr>
          <p:cNvSpPr>
            <a:spLocks noGrp="1"/>
          </p:cNvSpPr>
          <p:nvPr>
            <p:ph idx="1"/>
          </p:nvPr>
        </p:nvSpPr>
        <p:spPr/>
        <p:txBody>
          <a:bodyPr/>
          <a:lstStyle/>
          <a:p>
            <a:pPr marL="0" indent="0">
              <a:buNone/>
            </a:pPr>
            <a:r>
              <a:rPr lang="en-US" sz="6600" b="1" dirty="0">
                <a:effectLst/>
                <a:latin typeface="Calibri" panose="020F0502020204030204" pitchFamily="34" charset="0"/>
                <a:ea typeface="Calibri" panose="020F0502020204030204" pitchFamily="34" charset="0"/>
                <a:cs typeface="Times New Roman" panose="02020603050405020304" pitchFamily="18" charset="0"/>
              </a:rPr>
              <a:t>Fallacy </a:t>
            </a:r>
            <a:r>
              <a:rPr lang="en-US" sz="6600" b="1" dirty="0" err="1">
                <a:effectLst/>
                <a:latin typeface="Calibri" panose="020F0502020204030204" pitchFamily="34" charset="0"/>
                <a:ea typeface="Calibri" panose="020F0502020204030204" pitchFamily="34" charset="0"/>
                <a:cs typeface="Times New Roman" panose="02020603050405020304" pitchFamily="18" charset="0"/>
              </a:rPr>
              <a:t>fallacy</a:t>
            </a:r>
            <a:r>
              <a:rPr lang="en-US" sz="6600" b="1" dirty="0">
                <a:effectLst/>
                <a:latin typeface="Calibri" panose="020F0502020204030204" pitchFamily="34" charset="0"/>
                <a:ea typeface="Calibri" panose="020F0502020204030204" pitchFamily="34" charset="0"/>
                <a:cs typeface="Times New Roman" panose="02020603050405020304" pitchFamily="18" charset="0"/>
              </a:rPr>
              <a:t>:</a:t>
            </a:r>
            <a:r>
              <a:rPr lang="en-US" sz="6600" dirty="0">
                <a:effectLst/>
                <a:latin typeface="Calibri" panose="020F0502020204030204" pitchFamily="34" charset="0"/>
                <a:ea typeface="Calibri" panose="020F0502020204030204" pitchFamily="34" charset="0"/>
                <a:cs typeface="Times New Roman" panose="02020603050405020304" pitchFamily="18" charset="0"/>
              </a:rPr>
              <a:t> The idea that because an </a:t>
            </a:r>
            <a:r>
              <a:rPr lang="en-US" sz="6600" dirty="0" err="1">
                <a:effectLst/>
                <a:latin typeface="Calibri" panose="020F0502020204030204" pitchFamily="34" charset="0"/>
                <a:ea typeface="Calibri" panose="020F0502020204030204" pitchFamily="34" charset="0"/>
                <a:cs typeface="Times New Roman" panose="02020603050405020304" pitchFamily="18" charset="0"/>
              </a:rPr>
              <a:t>arugment</a:t>
            </a:r>
            <a:r>
              <a:rPr lang="en-US" sz="6600" dirty="0">
                <a:effectLst/>
                <a:latin typeface="Calibri" panose="020F0502020204030204" pitchFamily="34" charset="0"/>
                <a:ea typeface="Calibri" panose="020F0502020204030204" pitchFamily="34" charset="0"/>
                <a:cs typeface="Times New Roman" panose="02020603050405020304" pitchFamily="18" charset="0"/>
              </a:rPr>
              <a:t> contains a fallacy, it’s conclusion must be false. </a:t>
            </a:r>
          </a:p>
          <a:p>
            <a:endParaRPr lang="en-US" dirty="0"/>
          </a:p>
        </p:txBody>
      </p:sp>
    </p:spTree>
    <p:extLst>
      <p:ext uri="{BB962C8B-B14F-4D97-AF65-F5344CB8AC3E}">
        <p14:creationId xmlns:p14="http://schemas.microsoft.com/office/powerpoint/2010/main" val="182096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DDAF-008A-4B78-9473-4372DF6F83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5CFE59-21BD-4F5D-9BB9-866C9F57A636}"/>
              </a:ext>
            </a:extLst>
          </p:cNvPr>
          <p:cNvSpPr>
            <a:spLocks noGrp="1"/>
          </p:cNvSpPr>
          <p:nvPr>
            <p:ph idx="1"/>
          </p:nvPr>
        </p:nvSpPr>
        <p:spPr>
          <a:xfrm>
            <a:off x="726057" y="365125"/>
            <a:ext cx="10515600" cy="4351338"/>
          </a:xfrm>
        </p:spPr>
        <p:txBody>
          <a:bodyPr>
            <a:noAutofit/>
          </a:bodyPr>
          <a:lstStyle/>
          <a:p>
            <a:pPr marL="0" indent="0">
              <a:buNone/>
            </a:pPr>
            <a:r>
              <a:rPr lang="en-US" sz="5400" b="1" dirty="0"/>
              <a:t>Sunk Cost Fallacy: </a:t>
            </a:r>
            <a:r>
              <a:rPr lang="en-US" sz="5400" b="0" i="0" dirty="0">
                <a:solidFill>
                  <a:srgbClr val="020202"/>
                </a:solidFill>
                <a:effectLst/>
                <a:latin typeface="Open Sans" panose="020B0606030504020204" pitchFamily="34" charset="0"/>
              </a:rPr>
              <a:t>Individuals commit the sunk cost fallacy when they continue a behavior or endeavor as a result of previously invested resources (time, money or effort) </a:t>
            </a:r>
            <a:endParaRPr lang="en-US" sz="5400" dirty="0"/>
          </a:p>
        </p:txBody>
      </p:sp>
    </p:spTree>
    <p:extLst>
      <p:ext uri="{BB962C8B-B14F-4D97-AF65-F5344CB8AC3E}">
        <p14:creationId xmlns:p14="http://schemas.microsoft.com/office/powerpoint/2010/main" val="71394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r>
              <a:rPr lang="en-US" sz="7200" b="1" dirty="0">
                <a:effectLst/>
                <a:latin typeface="Calibri" panose="020F0502020204030204" pitchFamily="34" charset="0"/>
                <a:ea typeface="Calibri" panose="020F0502020204030204" pitchFamily="34" charset="0"/>
                <a:cs typeface="Times New Roman" panose="02020603050405020304" pitchFamily="18" charset="0"/>
              </a:rPr>
              <a:t>Red Herring:</a:t>
            </a:r>
            <a:r>
              <a:rPr lang="en-US" sz="7200" dirty="0">
                <a:effectLst/>
                <a:latin typeface="Calibri" panose="020F0502020204030204" pitchFamily="34" charset="0"/>
                <a:ea typeface="Calibri" panose="020F0502020204030204" pitchFamily="34" charset="0"/>
                <a:cs typeface="Times New Roman" panose="02020603050405020304" pitchFamily="18" charset="0"/>
              </a:rPr>
              <a:t> something that misleads or distracts from the relevant or important issue.</a:t>
            </a:r>
            <a:br>
              <a:rPr lang="en-US" sz="7200" dirty="0">
                <a:effectLst/>
                <a:latin typeface="Calibri" panose="020F0502020204030204" pitchFamily="34" charset="0"/>
                <a:ea typeface="Calibri" panose="020F0502020204030204" pitchFamily="34" charset="0"/>
                <a:cs typeface="Times New Roman" panose="02020603050405020304" pitchFamily="18" charset="0"/>
              </a:rPr>
            </a:br>
            <a:endParaRPr lang="en-US" sz="7200" dirty="0"/>
          </a:p>
        </p:txBody>
      </p:sp>
    </p:spTree>
    <p:extLst>
      <p:ext uri="{BB962C8B-B14F-4D97-AF65-F5344CB8AC3E}">
        <p14:creationId xmlns:p14="http://schemas.microsoft.com/office/powerpoint/2010/main" val="385189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r>
              <a:rPr lang="en-US" sz="7200" b="1" dirty="0">
                <a:effectLst/>
                <a:latin typeface="Calibri" panose="020F0502020204030204" pitchFamily="34" charset="0"/>
                <a:ea typeface="Calibri" panose="020F0502020204030204" pitchFamily="34" charset="0"/>
                <a:cs typeface="Times New Roman" panose="02020603050405020304" pitchFamily="18" charset="0"/>
              </a:rPr>
              <a:t>Bandwagon/ Ad Populum: </a:t>
            </a:r>
            <a:r>
              <a:rPr lang="en-US" sz="7200" dirty="0">
                <a:effectLst/>
                <a:latin typeface="Calibri" panose="020F0502020204030204" pitchFamily="34" charset="0"/>
                <a:ea typeface="Calibri" panose="020F0502020204030204" pitchFamily="34" charset="0"/>
                <a:cs typeface="Times New Roman" panose="02020603050405020304" pitchFamily="18" charset="0"/>
              </a:rPr>
              <a:t>concludes a proposition to be true because many or most people believe it.</a:t>
            </a:r>
            <a:br>
              <a:rPr lang="en-US" sz="7200" dirty="0">
                <a:effectLst/>
                <a:latin typeface="Calibri" panose="020F0502020204030204" pitchFamily="34" charset="0"/>
                <a:ea typeface="Calibri" panose="020F0502020204030204" pitchFamily="34" charset="0"/>
                <a:cs typeface="Times New Roman" panose="02020603050405020304" pitchFamily="18" charset="0"/>
              </a:rPr>
            </a:br>
            <a:endParaRPr lang="en-US" sz="7200" dirty="0"/>
          </a:p>
        </p:txBody>
      </p:sp>
    </p:spTree>
    <p:extLst>
      <p:ext uri="{BB962C8B-B14F-4D97-AF65-F5344CB8AC3E}">
        <p14:creationId xmlns:p14="http://schemas.microsoft.com/office/powerpoint/2010/main" val="372102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pPr marR="0" lvl="0">
              <a:lnSpc>
                <a:spcPct val="115000"/>
              </a:lnSpc>
              <a:spcBef>
                <a:spcPts val="0"/>
              </a:spcBef>
              <a:spcAft>
                <a:spcPts val="10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Hasty Generalization:</a:t>
            </a:r>
            <a:r>
              <a:rPr lang="en-US" sz="5400" dirty="0">
                <a:effectLst/>
                <a:latin typeface="Calibri" panose="020F0502020204030204" pitchFamily="34" charset="0"/>
                <a:ea typeface="Calibri" panose="020F0502020204030204" pitchFamily="34" charset="0"/>
                <a:cs typeface="Times New Roman" panose="02020603050405020304" pitchFamily="18" charset="0"/>
              </a:rPr>
              <a:t> an inductive generalization based on insufficient evidence—essentially making a hasty conclusion without considering all of the variables.</a:t>
            </a:r>
          </a:p>
        </p:txBody>
      </p:sp>
    </p:spTree>
    <p:extLst>
      <p:ext uri="{BB962C8B-B14F-4D97-AF65-F5344CB8AC3E}">
        <p14:creationId xmlns:p14="http://schemas.microsoft.com/office/powerpoint/2010/main" val="214446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260895" y="2659751"/>
            <a:ext cx="10515600" cy="1325563"/>
          </a:xfrm>
        </p:spPr>
        <p:txBody>
          <a:bodyPr>
            <a:noAutofit/>
          </a:bodyPr>
          <a:lstStyle/>
          <a:p>
            <a:pPr marR="0" lvl="0">
              <a:lnSpc>
                <a:spcPct val="115000"/>
              </a:lnSpc>
              <a:spcBef>
                <a:spcPts val="0"/>
              </a:spcBef>
              <a:spcAft>
                <a:spcPts val="1000"/>
              </a:spcAft>
            </a:pPr>
            <a:r>
              <a:rPr lang="en-US" sz="6000" b="1" dirty="0">
                <a:effectLst/>
                <a:latin typeface="Calibri" panose="020F0502020204030204" pitchFamily="34" charset="0"/>
                <a:ea typeface="Calibri" panose="020F0502020204030204" pitchFamily="34" charset="0"/>
                <a:cs typeface="Times New Roman" panose="02020603050405020304" pitchFamily="18" charset="0"/>
              </a:rPr>
              <a:t>Slippery Slope</a:t>
            </a:r>
            <a:r>
              <a:rPr lang="en-US" sz="6000" dirty="0">
                <a:effectLst/>
                <a:latin typeface="Calibri" panose="020F0502020204030204" pitchFamily="34" charset="0"/>
                <a:ea typeface="Calibri" panose="020F0502020204030204" pitchFamily="34" charset="0"/>
                <a:cs typeface="Times New Roman" panose="02020603050405020304" pitchFamily="18" charset="0"/>
              </a:rPr>
              <a:t> a relatively small first step leads to a chain of related events culminating in some significant effect</a:t>
            </a:r>
          </a:p>
        </p:txBody>
      </p:sp>
    </p:spTree>
    <p:extLst>
      <p:ext uri="{BB962C8B-B14F-4D97-AF65-F5344CB8AC3E}">
        <p14:creationId xmlns:p14="http://schemas.microsoft.com/office/powerpoint/2010/main" val="223861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pPr marR="0" lvl="0">
              <a:lnSpc>
                <a:spcPct val="115000"/>
              </a:lnSpc>
              <a:spcBef>
                <a:spcPts val="0"/>
              </a:spcBef>
              <a:spcAft>
                <a:spcPts val="10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Ad hominem</a:t>
            </a:r>
            <a:r>
              <a:rPr lang="en-US" sz="5400" dirty="0">
                <a:effectLst/>
                <a:latin typeface="Calibri" panose="020F0502020204030204" pitchFamily="34" charset="0"/>
                <a:ea typeface="Calibri" panose="020F0502020204030204" pitchFamily="34" charset="0"/>
                <a:cs typeface="Times New Roman" panose="02020603050405020304" pitchFamily="18" charset="0"/>
              </a:rPr>
              <a:t> Attempts to discredit the opponent's position by asserting the opponent's failure to act consistently in accordance with that position</a:t>
            </a:r>
          </a:p>
        </p:txBody>
      </p:sp>
    </p:spTree>
    <p:extLst>
      <p:ext uri="{BB962C8B-B14F-4D97-AF65-F5344CB8AC3E}">
        <p14:creationId xmlns:p14="http://schemas.microsoft.com/office/powerpoint/2010/main" val="141835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pPr marR="0" lvl="0">
              <a:lnSpc>
                <a:spcPct val="115000"/>
              </a:lnSpc>
              <a:spcBef>
                <a:spcPts val="0"/>
              </a:spcBef>
              <a:spcAft>
                <a:spcPts val="10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False dichotomy</a:t>
            </a:r>
            <a:r>
              <a:rPr lang="en-US" sz="5400" dirty="0">
                <a:effectLst/>
                <a:latin typeface="Calibri" panose="020F0502020204030204" pitchFamily="34" charset="0"/>
                <a:ea typeface="Calibri" panose="020F0502020204030204" pitchFamily="34" charset="0"/>
                <a:cs typeface="Times New Roman" panose="02020603050405020304" pitchFamily="18" charset="0"/>
              </a:rPr>
              <a:t> a situation in which limited alternatives are considered, when in fact there is at least one additional option. </a:t>
            </a:r>
          </a:p>
        </p:txBody>
      </p:sp>
    </p:spTree>
    <p:extLst>
      <p:ext uri="{BB962C8B-B14F-4D97-AF65-F5344CB8AC3E}">
        <p14:creationId xmlns:p14="http://schemas.microsoft.com/office/powerpoint/2010/main" val="136717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r>
              <a:rPr lang="en-US" sz="4800" b="1" dirty="0">
                <a:effectLst/>
                <a:latin typeface="Calibri" panose="020F0502020204030204" pitchFamily="34" charset="0"/>
                <a:ea typeface="Calibri" panose="020F0502020204030204" pitchFamily="34" charset="0"/>
                <a:cs typeface="Times New Roman" panose="02020603050405020304" pitchFamily="18" charset="0"/>
              </a:rPr>
              <a:t>Glittering Generality </a:t>
            </a:r>
            <a:r>
              <a:rPr lang="en-US" sz="4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is an emotionally appealing phrase so closely associated with highly valued concepts and beliefs that it carries conviction without supporting information or reason. Such highly valued concepts attract general approval and acclaim.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7200" dirty="0">
                <a:effectLst/>
                <a:latin typeface="Calibri" panose="020F0502020204030204" pitchFamily="34" charset="0"/>
                <a:ea typeface="Calibri" panose="020F0502020204030204" pitchFamily="34" charset="0"/>
                <a:cs typeface="Times New Roman" panose="02020603050405020304" pitchFamily="18" charset="0"/>
              </a:rPr>
            </a:br>
            <a:endParaRPr lang="en-US" sz="7200" dirty="0"/>
          </a:p>
        </p:txBody>
      </p:sp>
    </p:spTree>
    <p:extLst>
      <p:ext uri="{BB962C8B-B14F-4D97-AF65-F5344CB8AC3E}">
        <p14:creationId xmlns:p14="http://schemas.microsoft.com/office/powerpoint/2010/main" val="2307940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5879-3070-4B0D-9E90-FC2E3341CC56}"/>
              </a:ext>
            </a:extLst>
          </p:cNvPr>
          <p:cNvSpPr>
            <a:spLocks noGrp="1"/>
          </p:cNvSpPr>
          <p:nvPr>
            <p:ph type="title"/>
          </p:nvPr>
        </p:nvSpPr>
        <p:spPr>
          <a:xfrm>
            <a:off x="1105619" y="3254974"/>
            <a:ext cx="10515600" cy="1325563"/>
          </a:xfrm>
        </p:spPr>
        <p:txBody>
          <a:bodyPr>
            <a:noAutofit/>
          </a:bodyPr>
          <a:lstStyle/>
          <a:p>
            <a:pPr marR="0" lvl="0">
              <a:lnSpc>
                <a:spcPct val="115000"/>
              </a:lnSpc>
              <a:spcBef>
                <a:spcPts val="0"/>
              </a:spcBef>
              <a:spcAft>
                <a:spcPts val="10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False Analogy:</a:t>
            </a:r>
            <a:r>
              <a:rPr lang="en-US" sz="5400" dirty="0">
                <a:effectLst/>
                <a:latin typeface="Calibri" panose="020F0502020204030204" pitchFamily="34" charset="0"/>
                <a:ea typeface="Calibri" panose="020F0502020204030204" pitchFamily="34" charset="0"/>
                <a:cs typeface="Times New Roman" panose="02020603050405020304" pitchFamily="18" charset="0"/>
              </a:rPr>
              <a:t> A comparison that is used to demonstrate a point but which is invalid (i.e., the issues being compared are not properly comparable)</a:t>
            </a:r>
          </a:p>
        </p:txBody>
      </p:sp>
    </p:spTree>
    <p:extLst>
      <p:ext uri="{BB962C8B-B14F-4D97-AF65-F5344CB8AC3E}">
        <p14:creationId xmlns:p14="http://schemas.microsoft.com/office/powerpoint/2010/main" val="152588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1843</TotalTime>
  <Words>332</Words>
  <Application>Microsoft Office PowerPoint</Application>
  <PresentationFormat>Widescreen</PresentationFormat>
  <Paragraphs>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Open Sans</vt:lpstr>
      <vt:lpstr>Office Theme</vt:lpstr>
      <vt:lpstr>Logical Fallacies: </vt:lpstr>
      <vt:lpstr>Red Herring: something that misleads or distracts from the relevant or important issue. </vt:lpstr>
      <vt:lpstr>Bandwagon/ Ad Populum: concludes a proposition to be true because many or most people believe it. </vt:lpstr>
      <vt:lpstr>Hasty Generalization: an inductive generalization based on insufficient evidence—essentially making a hasty conclusion without considering all of the variables.</vt:lpstr>
      <vt:lpstr>Slippery Slope a relatively small first step leads to a chain of related events culminating in some significant effect</vt:lpstr>
      <vt:lpstr>Ad hominem Attempts to discredit the opponent's position by asserting the opponent's failure to act consistently in accordance with that position</vt:lpstr>
      <vt:lpstr>False dichotomy a situation in which limited alternatives are considered, when in fact there is at least one additional option. </vt:lpstr>
      <vt:lpstr>Glittering Generality is an emotionally appealing phrase so closely associated with highly valued concepts and beliefs that it carries conviction without supporting information or reason. Such highly valued concepts attract general approval and acclaim.   </vt:lpstr>
      <vt:lpstr>False Analogy: A comparison that is used to demonstrate a point but which is invalid (i.e., the issues being compared are not properly comparable)</vt:lpstr>
      <vt:lpstr>Straw man: when a person simply ignores a person's actual position and substitutes a distorted, exaggerated or misrepresented version of that position.</vt:lpstr>
      <vt:lpstr>Red Herring: something that misleads or distracts from the relevant or important issue.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 </dc:title>
  <dc:creator>Erik Johnson</dc:creator>
  <cp:lastModifiedBy>Erik Johnson</cp:lastModifiedBy>
  <cp:revision>2</cp:revision>
  <dcterms:created xsi:type="dcterms:W3CDTF">2022-03-02T16:17:45Z</dcterms:created>
  <dcterms:modified xsi:type="dcterms:W3CDTF">2022-03-03T23:01:02Z</dcterms:modified>
</cp:coreProperties>
</file>