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92" r:id="rId2"/>
    <p:sldId id="541" r:id="rId3"/>
    <p:sldId id="546" r:id="rId4"/>
    <p:sldId id="547" r:id="rId5"/>
    <p:sldId id="548" r:id="rId6"/>
    <p:sldId id="304" r:id="rId7"/>
    <p:sldId id="535" r:id="rId8"/>
    <p:sldId id="576" r:id="rId9"/>
    <p:sldId id="513" r:id="rId10"/>
    <p:sldId id="346" r:id="rId11"/>
    <p:sldId id="514" r:id="rId12"/>
    <p:sldId id="347" r:id="rId13"/>
    <p:sldId id="515" r:id="rId14"/>
    <p:sldId id="544" r:id="rId15"/>
    <p:sldId id="577" r:id="rId16"/>
    <p:sldId id="578" r:id="rId17"/>
    <p:sldId id="519" r:id="rId18"/>
    <p:sldId id="520" r:id="rId19"/>
    <p:sldId id="523" r:id="rId20"/>
    <p:sldId id="579" r:id="rId21"/>
    <p:sldId id="580" r:id="rId22"/>
    <p:sldId id="542" r:id="rId23"/>
    <p:sldId id="522" r:id="rId24"/>
    <p:sldId id="536" r:id="rId25"/>
    <p:sldId id="525" r:id="rId26"/>
    <p:sldId id="526" r:id="rId27"/>
    <p:sldId id="527" r:id="rId28"/>
    <p:sldId id="52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631"/>
  </p:normalViewPr>
  <p:slideViewPr>
    <p:cSldViewPr snapToGrid="0" snapToObjects="1">
      <p:cViewPr varScale="1">
        <p:scale>
          <a:sx n="85" d="100"/>
          <a:sy n="85" d="100"/>
        </p:scale>
        <p:origin x="19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7A26E-627A-2E4A-AAD3-5F4A5CAAADA7}"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586D4B-9741-6D4E-9545-81B6FA05F6FB}" type="slidenum">
              <a:rPr lang="en-US" smtClean="0"/>
              <a:t>‹#›</a:t>
            </a:fld>
            <a:endParaRPr lang="en-US"/>
          </a:p>
        </p:txBody>
      </p:sp>
    </p:spTree>
    <p:extLst>
      <p:ext uri="{BB962C8B-B14F-4D97-AF65-F5344CB8AC3E}">
        <p14:creationId xmlns:p14="http://schemas.microsoft.com/office/powerpoint/2010/main" val="246595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a:t>
            </a:fld>
            <a:endParaRPr lang="en-US"/>
          </a:p>
        </p:txBody>
      </p:sp>
    </p:spTree>
    <p:extLst>
      <p:ext uri="{BB962C8B-B14F-4D97-AF65-F5344CB8AC3E}">
        <p14:creationId xmlns:p14="http://schemas.microsoft.com/office/powerpoint/2010/main" val="311539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FD32579-A760-1D43-8B4A-D1C9845D8B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a:extLst>
              <a:ext uri="{FF2B5EF4-FFF2-40B4-BE49-F238E27FC236}">
                <a16:creationId xmlns:a16="http://schemas.microsoft.com/office/drawing/2014/main" id="{15CD805E-5CD0-044E-B8AB-C633405823B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07D8B05D-6A25-394B-893E-0C4A1F3A93D7}" type="slidenum">
              <a:rPr lang="en-US" smtClean="0"/>
              <a:pPr>
                <a:defRPr/>
              </a:pPr>
              <a:t>11</a:t>
            </a:fld>
            <a:endParaRPr lang="en-US"/>
          </a:p>
        </p:txBody>
      </p:sp>
    </p:spTree>
    <p:extLst>
      <p:ext uri="{BB962C8B-B14F-4D97-AF65-F5344CB8AC3E}">
        <p14:creationId xmlns:p14="http://schemas.microsoft.com/office/powerpoint/2010/main" val="317281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12</a:t>
            </a:fld>
            <a:endParaRPr lang="en-US"/>
          </a:p>
        </p:txBody>
      </p:sp>
    </p:spTree>
    <p:extLst>
      <p:ext uri="{BB962C8B-B14F-4D97-AF65-F5344CB8AC3E}">
        <p14:creationId xmlns:p14="http://schemas.microsoft.com/office/powerpoint/2010/main" val="900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13</a:t>
            </a:fld>
            <a:endParaRPr lang="en-US"/>
          </a:p>
        </p:txBody>
      </p:sp>
    </p:spTree>
    <p:extLst>
      <p:ext uri="{BB962C8B-B14F-4D97-AF65-F5344CB8AC3E}">
        <p14:creationId xmlns:p14="http://schemas.microsoft.com/office/powerpoint/2010/main" val="124760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14</a:t>
            </a:fld>
            <a:endParaRPr lang="en-US"/>
          </a:p>
        </p:txBody>
      </p:sp>
    </p:spTree>
    <p:extLst>
      <p:ext uri="{BB962C8B-B14F-4D97-AF65-F5344CB8AC3E}">
        <p14:creationId xmlns:p14="http://schemas.microsoft.com/office/powerpoint/2010/main" val="227909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15</a:t>
            </a:fld>
            <a:endParaRPr lang="en-US"/>
          </a:p>
        </p:txBody>
      </p:sp>
    </p:spTree>
    <p:extLst>
      <p:ext uri="{BB962C8B-B14F-4D97-AF65-F5344CB8AC3E}">
        <p14:creationId xmlns:p14="http://schemas.microsoft.com/office/powerpoint/2010/main" val="3855045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16</a:t>
            </a:fld>
            <a:endParaRPr lang="en-US"/>
          </a:p>
        </p:txBody>
      </p:sp>
    </p:spTree>
    <p:extLst>
      <p:ext uri="{BB962C8B-B14F-4D97-AF65-F5344CB8AC3E}">
        <p14:creationId xmlns:p14="http://schemas.microsoft.com/office/powerpoint/2010/main" val="408292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17</a:t>
            </a:fld>
            <a:endParaRPr lang="en-US"/>
          </a:p>
        </p:txBody>
      </p:sp>
    </p:spTree>
    <p:extLst>
      <p:ext uri="{BB962C8B-B14F-4D97-AF65-F5344CB8AC3E}">
        <p14:creationId xmlns:p14="http://schemas.microsoft.com/office/powerpoint/2010/main" val="3598670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19</a:t>
            </a:fld>
            <a:endParaRPr lang="en-US"/>
          </a:p>
        </p:txBody>
      </p:sp>
    </p:spTree>
    <p:extLst>
      <p:ext uri="{BB962C8B-B14F-4D97-AF65-F5344CB8AC3E}">
        <p14:creationId xmlns:p14="http://schemas.microsoft.com/office/powerpoint/2010/main" val="1962911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20</a:t>
            </a:fld>
            <a:endParaRPr lang="en-US"/>
          </a:p>
        </p:txBody>
      </p:sp>
    </p:spTree>
    <p:extLst>
      <p:ext uri="{BB962C8B-B14F-4D97-AF65-F5344CB8AC3E}">
        <p14:creationId xmlns:p14="http://schemas.microsoft.com/office/powerpoint/2010/main" val="2731253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21</a:t>
            </a:fld>
            <a:endParaRPr lang="en-US"/>
          </a:p>
        </p:txBody>
      </p:sp>
    </p:spTree>
    <p:extLst>
      <p:ext uri="{BB962C8B-B14F-4D97-AF65-F5344CB8AC3E}">
        <p14:creationId xmlns:p14="http://schemas.microsoft.com/office/powerpoint/2010/main" val="36801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a:t>
            </a:fld>
            <a:endParaRPr lang="en-US"/>
          </a:p>
        </p:txBody>
      </p:sp>
    </p:spTree>
    <p:extLst>
      <p:ext uri="{BB962C8B-B14F-4D97-AF65-F5344CB8AC3E}">
        <p14:creationId xmlns:p14="http://schemas.microsoft.com/office/powerpoint/2010/main" val="207998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22</a:t>
            </a:fld>
            <a:endParaRPr lang="en-US"/>
          </a:p>
        </p:txBody>
      </p:sp>
    </p:spTree>
    <p:extLst>
      <p:ext uri="{BB962C8B-B14F-4D97-AF65-F5344CB8AC3E}">
        <p14:creationId xmlns:p14="http://schemas.microsoft.com/office/powerpoint/2010/main" val="2278919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F172C18-52D9-AC40-941C-15FC7AED3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B146E125-7364-8B4E-BE5D-FC5C354203E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2DB32373-DB28-AF49-AA31-F536442FE8F8}"/>
              </a:ext>
            </a:extLst>
          </p:cNvPr>
          <p:cNvSpPr>
            <a:spLocks noGrp="1"/>
          </p:cNvSpPr>
          <p:nvPr>
            <p:ph type="sldNum" sz="quarter" idx="5"/>
          </p:nvPr>
        </p:nvSpPr>
        <p:spPr/>
        <p:txBody>
          <a:bodyPr/>
          <a:lstStyle/>
          <a:p>
            <a:pPr>
              <a:defRPr/>
            </a:pPr>
            <a:fld id="{ABB580FA-602B-9E42-8A7B-D32FC8E98856}" type="slidenum">
              <a:rPr lang="en-US" smtClean="0"/>
              <a:pPr>
                <a:defRPr/>
              </a:pPr>
              <a:t>23</a:t>
            </a:fld>
            <a:endParaRPr lang="en-US"/>
          </a:p>
        </p:txBody>
      </p:sp>
    </p:spTree>
    <p:extLst>
      <p:ext uri="{BB962C8B-B14F-4D97-AF65-F5344CB8AC3E}">
        <p14:creationId xmlns:p14="http://schemas.microsoft.com/office/powerpoint/2010/main" val="387526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7D75104-84B0-B74E-B62A-7833E19CB8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a:extLst>
              <a:ext uri="{FF2B5EF4-FFF2-40B4-BE49-F238E27FC236}">
                <a16:creationId xmlns:a16="http://schemas.microsoft.com/office/drawing/2014/main" id="{3F9CC665-FF69-674E-9765-F83FDFCAC21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6BFDF765-9FE0-7245-90AA-712984072FCA}" type="slidenum">
              <a:rPr lang="en-US" smtClean="0"/>
              <a:pPr>
                <a:defRPr/>
              </a:pPr>
              <a:t>24</a:t>
            </a:fld>
            <a:endParaRPr lang="en-US"/>
          </a:p>
        </p:txBody>
      </p:sp>
    </p:spTree>
    <p:extLst>
      <p:ext uri="{BB962C8B-B14F-4D97-AF65-F5344CB8AC3E}">
        <p14:creationId xmlns:p14="http://schemas.microsoft.com/office/powerpoint/2010/main" val="3934523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25</a:t>
            </a:fld>
            <a:endParaRPr lang="en-US"/>
          </a:p>
        </p:txBody>
      </p:sp>
    </p:spTree>
    <p:extLst>
      <p:ext uri="{BB962C8B-B14F-4D97-AF65-F5344CB8AC3E}">
        <p14:creationId xmlns:p14="http://schemas.microsoft.com/office/powerpoint/2010/main" val="374307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26</a:t>
            </a:fld>
            <a:endParaRPr lang="en-US"/>
          </a:p>
        </p:txBody>
      </p:sp>
    </p:spTree>
    <p:extLst>
      <p:ext uri="{BB962C8B-B14F-4D97-AF65-F5344CB8AC3E}">
        <p14:creationId xmlns:p14="http://schemas.microsoft.com/office/powerpoint/2010/main" val="2817614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EB021EB-2677-6D47-92C2-101E3AF02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a:extLst>
              <a:ext uri="{FF2B5EF4-FFF2-40B4-BE49-F238E27FC236}">
                <a16:creationId xmlns:a16="http://schemas.microsoft.com/office/drawing/2014/main" id="{DA16D805-5C18-384F-84D7-1EC835E329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a:solidFill>
                  <a:schemeClr val="tx1"/>
                </a:solidFill>
                <a:effectLst/>
                <a:latin typeface="+mn-lt"/>
                <a:ea typeface="+mn-ea"/>
                <a:cs typeface="+mn-cs"/>
              </a:rPr>
              <a:t>For ideas from other educators, visit i-ReadyCentral.com/Ideas.</a:t>
            </a:r>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D59CE97-E3B5-164F-B235-0AB85E60AF9B}" type="slidenum">
              <a:rPr lang="en-US" smtClean="0"/>
              <a:pPr>
                <a:defRPr/>
              </a:pPr>
              <a:t>27</a:t>
            </a:fld>
            <a:endParaRPr lang="en-US"/>
          </a:p>
        </p:txBody>
      </p:sp>
    </p:spTree>
    <p:extLst>
      <p:ext uri="{BB962C8B-B14F-4D97-AF65-F5344CB8AC3E}">
        <p14:creationId xmlns:p14="http://schemas.microsoft.com/office/powerpoint/2010/main" val="1990067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C451822-43C1-9549-ABB8-27CB3934E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id="{05362DDE-44D0-924F-9D3F-0236BB55A61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1261099-8365-D24D-A0A0-273B093A2B95}" type="slidenum">
              <a:rPr lang="en-US" smtClean="0"/>
              <a:pPr>
                <a:defRPr/>
              </a:pPr>
              <a:t>28</a:t>
            </a:fld>
            <a:endParaRPr lang="en-US"/>
          </a:p>
        </p:txBody>
      </p:sp>
    </p:spTree>
    <p:extLst>
      <p:ext uri="{BB962C8B-B14F-4D97-AF65-F5344CB8AC3E}">
        <p14:creationId xmlns:p14="http://schemas.microsoft.com/office/powerpoint/2010/main" val="417404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3</a:t>
            </a:fld>
            <a:endParaRPr lang="en-US"/>
          </a:p>
        </p:txBody>
      </p:sp>
    </p:spTree>
    <p:extLst>
      <p:ext uri="{BB962C8B-B14F-4D97-AF65-F5344CB8AC3E}">
        <p14:creationId xmlns:p14="http://schemas.microsoft.com/office/powerpoint/2010/main" val="118819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dirty="0">
                <a:solidFill>
                  <a:schemeClr val="tx1"/>
                </a:solidFill>
              </a:rPr>
              <a:t>Audio support is currently available for Diagnostic items at these levels:</a:t>
            </a:r>
            <a:endParaRPr lang="en-US" sz="2200" b="1" dirty="0">
              <a:solidFill>
                <a:schemeClr val="tx1"/>
              </a:solidFill>
            </a:endParaRPr>
          </a:p>
          <a:p>
            <a:pPr marL="800100" lvl="1" indent="-342900">
              <a:buFont typeface="Arial" panose="020B0604020202020204" pitchFamily="34" charset="0"/>
              <a:buChar char="•"/>
            </a:pPr>
            <a:r>
              <a:rPr lang="en-US" sz="2200" b="1" dirty="0">
                <a:solidFill>
                  <a:schemeClr val="tx1"/>
                </a:solidFill>
              </a:rPr>
              <a:t>Mathematics: </a:t>
            </a:r>
            <a:r>
              <a:rPr lang="en-US" sz="2200" dirty="0">
                <a:solidFill>
                  <a:schemeClr val="tx1"/>
                </a:solidFill>
              </a:rPr>
              <a:t>Grades K–5</a:t>
            </a:r>
            <a:endParaRPr lang="en-US" sz="2200" dirty="0">
              <a:solidFill>
                <a:schemeClr val="tx1"/>
              </a:solidFill>
              <a:cs typeface="Calibri"/>
            </a:endParaRPr>
          </a:p>
          <a:p>
            <a:pPr marL="800100" lvl="1" indent="-342900">
              <a:buFont typeface="Arial" panose="020B0604020202020204" pitchFamily="34" charset="0"/>
              <a:buChar char="•"/>
            </a:pPr>
            <a:r>
              <a:rPr lang="en-US" sz="2200" b="1" dirty="0">
                <a:solidFill>
                  <a:schemeClr val="tx1"/>
                </a:solidFill>
              </a:rPr>
              <a:t>Phonics: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High-Frequency Words: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Vocabulary: </a:t>
            </a:r>
            <a:r>
              <a:rPr lang="en-US" sz="2200" dirty="0">
                <a:solidFill>
                  <a:schemeClr val="tx1"/>
                </a:solidFill>
              </a:rPr>
              <a:t>Grades K–2</a:t>
            </a:r>
          </a:p>
          <a:p>
            <a:pPr marL="800100" lvl="1" indent="-342900">
              <a:buFont typeface="Arial" panose="020B0604020202020204" pitchFamily="34" charset="0"/>
              <a:buChar char="•"/>
            </a:pPr>
            <a:r>
              <a:rPr lang="en-US" sz="2200" b="1" dirty="0">
                <a:solidFill>
                  <a:schemeClr val="tx1"/>
                </a:solidFill>
              </a:rPr>
              <a:t>Phonological Awareness: </a:t>
            </a:r>
            <a:r>
              <a:rPr lang="en-US" sz="2200" dirty="0">
                <a:solidFill>
                  <a:schemeClr val="tx1"/>
                </a:solidFill>
              </a:rPr>
              <a:t>Grades K–1</a:t>
            </a:r>
          </a:p>
          <a:p>
            <a:pPr marL="800100" lvl="1" indent="-342900">
              <a:buFont typeface="Arial" panose="020B0604020202020204" pitchFamily="34" charset="0"/>
              <a:buChar char="•"/>
            </a:pPr>
            <a:r>
              <a:rPr lang="en-US" sz="2200" b="1" dirty="0">
                <a:solidFill>
                  <a:schemeClr val="tx1"/>
                </a:solidFill>
              </a:rPr>
              <a:t>Reading Comprehension: </a:t>
            </a:r>
            <a:r>
              <a:rPr lang="en-US" sz="2200" dirty="0">
                <a:solidFill>
                  <a:schemeClr val="tx1"/>
                </a:solidFill>
              </a:rPr>
              <a:t>Grade K</a:t>
            </a:r>
          </a:p>
          <a:p>
            <a:pPr marL="171450" indent="-171450">
              <a:buFont typeface="Arial" panose="020B0604020202020204" pitchFamily="34" charset="0"/>
              <a:buChar char="•"/>
            </a:pPr>
            <a:endParaRPr lang="en-US" dirty="0"/>
          </a:p>
          <a:p>
            <a:pPr marL="0" indent="0">
              <a:buNone/>
            </a:pPr>
            <a:r>
              <a:rPr lang="en-US" sz="1200" b="1" dirty="0"/>
              <a:t>What: </a:t>
            </a:r>
            <a:r>
              <a:rPr lang="en-US" sz="1200" dirty="0"/>
              <a:t>Provides the ability to click on an audio button (speaker icon) to have the corresponding text for a question and/or answer read aloud</a:t>
            </a:r>
          </a:p>
          <a:p>
            <a:pPr marL="0" indent="0">
              <a:buNone/>
            </a:pPr>
            <a:endParaRPr lang="en-US" sz="1200" dirty="0"/>
          </a:p>
          <a:p>
            <a:pPr marL="0" indent="0">
              <a:buNone/>
            </a:pPr>
            <a:r>
              <a:rPr lang="en-US" sz="1200" b="1" dirty="0"/>
              <a:t>Where: </a:t>
            </a:r>
            <a:r>
              <a:rPr lang="en-US" sz="1200" dirty="0"/>
              <a:t>For select items in the Diagnostic, based on the domain and/or level of the items</a:t>
            </a: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4</a:t>
            </a:fld>
            <a:endParaRPr lang="en-US"/>
          </a:p>
        </p:txBody>
      </p:sp>
    </p:spTree>
    <p:extLst>
      <p:ext uri="{BB962C8B-B14F-4D97-AF65-F5344CB8AC3E}">
        <p14:creationId xmlns:p14="http://schemas.microsoft.com/office/powerpoint/2010/main" val="82980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What: </a:t>
            </a:r>
            <a:r>
              <a:rPr lang="en-US" sz="1200" dirty="0"/>
              <a:t>Provides the ability to display text on the computer screen that aligns to the audio</a:t>
            </a:r>
          </a:p>
          <a:p>
            <a:pPr marL="0" indent="0">
              <a:buNone/>
            </a:pPr>
            <a:endParaRPr lang="en-US" sz="1200" dirty="0"/>
          </a:p>
          <a:p>
            <a:pPr marL="0" indent="0">
              <a:buNone/>
            </a:pPr>
            <a:r>
              <a:rPr lang="en-US" sz="1200" b="1" dirty="0"/>
              <a:t>Where: </a:t>
            </a:r>
            <a:r>
              <a:rPr lang="en-US" sz="1200" dirty="0"/>
              <a:t>In Diagnostic Introductory Videos for </a:t>
            </a:r>
            <a:r>
              <a:rPr lang="en-US" sz="1200" b="1" u="none" dirty="0"/>
              <a:t>Grades 3+</a:t>
            </a:r>
            <a:r>
              <a:rPr lang="en-US" sz="1200" u="none" dirty="0"/>
              <a:t> </a:t>
            </a:r>
            <a:r>
              <a:rPr lang="en-US" sz="1200" dirty="0"/>
              <a:t>when viewed through the student-facing Diagnostic assessment screen. Closed captioning is not available for test items at this time.</a:t>
            </a:r>
            <a:endParaRPr lang="en-US" sz="1200" dirty="0">
              <a:cs typeface="Calibri Light"/>
            </a:endParaRP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5</a:t>
            </a:fld>
            <a:endParaRPr lang="en-US"/>
          </a:p>
        </p:txBody>
      </p:sp>
    </p:spTree>
    <p:extLst>
      <p:ext uri="{BB962C8B-B14F-4D97-AF65-F5344CB8AC3E}">
        <p14:creationId xmlns:p14="http://schemas.microsoft.com/office/powerpoint/2010/main" val="269897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A13B348-0F1C-504F-B238-8308D0310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46520268-FEA7-1A45-B639-C6150D1A66DA}"/>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88D8DE40-760A-E24C-8219-203368E038B1}"/>
              </a:ext>
            </a:extLst>
          </p:cNvPr>
          <p:cNvSpPr>
            <a:spLocks noGrp="1"/>
          </p:cNvSpPr>
          <p:nvPr>
            <p:ph type="sldNum" sz="quarter" idx="5"/>
          </p:nvPr>
        </p:nvSpPr>
        <p:spPr/>
        <p:txBody>
          <a:bodyPr/>
          <a:lstStyle/>
          <a:p>
            <a:pPr>
              <a:defRPr/>
            </a:pPr>
            <a:fld id="{6B076C94-8B8B-5543-A8D6-9DBB167EE0DB}" type="slidenum">
              <a:rPr lang="en-US" smtClean="0"/>
              <a:pPr>
                <a:defRPr/>
              </a:pPr>
              <a:t>6</a:t>
            </a:fld>
            <a:endParaRPr lang="en-US"/>
          </a:p>
        </p:txBody>
      </p:sp>
    </p:spTree>
    <p:extLst>
      <p:ext uri="{BB962C8B-B14F-4D97-AF65-F5344CB8AC3E}">
        <p14:creationId xmlns:p14="http://schemas.microsoft.com/office/powerpoint/2010/main" val="1934439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3907614F-C7A8-CC48-9FD3-27C3FDC52A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a:extLst>
              <a:ext uri="{FF2B5EF4-FFF2-40B4-BE49-F238E27FC236}">
                <a16:creationId xmlns:a16="http://schemas.microsoft.com/office/drawing/2014/main" id="{1A50CE80-F1CE-EC41-B75C-19BC6718536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57B45003-A6E5-F24C-8216-19BDDC5E5AAB}" type="slidenum">
              <a:rPr lang="en-US" smtClean="0"/>
              <a:pPr>
                <a:defRPr/>
              </a:pPr>
              <a:t>7</a:t>
            </a:fld>
            <a:endParaRPr lang="en-US"/>
          </a:p>
        </p:txBody>
      </p:sp>
    </p:spTree>
    <p:extLst>
      <p:ext uri="{BB962C8B-B14F-4D97-AF65-F5344CB8AC3E}">
        <p14:creationId xmlns:p14="http://schemas.microsoft.com/office/powerpoint/2010/main" val="80510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9</a:t>
            </a:fld>
            <a:endParaRPr lang="en-US"/>
          </a:p>
        </p:txBody>
      </p:sp>
    </p:spTree>
    <p:extLst>
      <p:ext uri="{BB962C8B-B14F-4D97-AF65-F5344CB8AC3E}">
        <p14:creationId xmlns:p14="http://schemas.microsoft.com/office/powerpoint/2010/main" val="433790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10</a:t>
            </a:fld>
            <a:endParaRPr lang="en-US"/>
          </a:p>
        </p:txBody>
      </p:sp>
    </p:spTree>
    <p:extLst>
      <p:ext uri="{BB962C8B-B14F-4D97-AF65-F5344CB8AC3E}">
        <p14:creationId xmlns:p14="http://schemas.microsoft.com/office/powerpoint/2010/main" val="315649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3B13-05DE-5B46-B009-BF5FA8713D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CA8FB8-A5AB-E847-A2F6-542E1B049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62505A-2400-FB4E-AE69-9461B3C1FB95}"/>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5D6DA8C7-C3AE-A043-A802-B10B4EA81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1B2D1-15BF-9D4E-9FA4-F4FBBFACE4AA}"/>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205318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269F-D6AC-8E40-A3D4-FF652D88C4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7B03C7-32B9-4446-A93C-F27DA1EF83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737BB-C94C-C344-AC49-946B9007B4C5}"/>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F63D3487-FF31-7142-BEB6-CCB671596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FBADE-F9E8-D44B-B7A0-C9F2C20DC055}"/>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10986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A388CD-05DD-5B4D-B2B2-C51AE74219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379912-96B3-F648-8DF6-A70702E6E0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1BAAF-9415-E047-85E1-E881FEDB6D09}"/>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B0120D4C-5C13-9048-9CF5-DB7FB885F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4CAE5-402F-A143-BDA1-8872C35F1F91}"/>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157889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F1C8-2FA4-F445-A9D6-24D0D331EB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62FEB-433F-4544-979C-9D2DF2A05F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FAF64F-BF4D-C946-B7FC-D39C9EA33AA9}"/>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73D32C55-6BC9-F540-972C-AC0791E8A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F2EDF-794A-5C40-8208-98F03C4856D9}"/>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47961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AF3A-C518-0F48-9F47-7C1680D6E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366CE-A5C0-B149-A211-0D838DEFA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9450C8-4074-A542-9974-CAFF4E8C1B62}"/>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44588A70-7AA5-B742-8255-353C29443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F7539-8C72-8E4A-8948-075A7741029C}"/>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345320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3541-F82D-F846-B16E-692BEBC3F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C4D9E7-6A92-DC4B-8CEA-B00C462486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D75DB3-2723-DA44-AE0B-A4C604C24D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5C44A-17C7-B44D-96B9-29E589C10E1A}"/>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6" name="Footer Placeholder 5">
            <a:extLst>
              <a:ext uri="{FF2B5EF4-FFF2-40B4-BE49-F238E27FC236}">
                <a16:creationId xmlns:a16="http://schemas.microsoft.com/office/drawing/2014/main" id="{397A71B6-0285-2044-984B-E6EF1E8B3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74F61B-0212-FE46-B994-42A1369FBD53}"/>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231813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D9CA-41E6-3F4E-BE2B-7795AE5BB5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1B1A5-C4D2-4C42-9E87-73BB5AB0A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9FF9FE-16EC-8848-B7BC-B2704FFFB4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A67896-C9FB-E245-9747-F079FBDD0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8654AE-8665-0F4A-A9B6-2CB467F56D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B6F79C-1506-0A49-B33C-9D2A174E9A28}"/>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8" name="Footer Placeholder 7">
            <a:extLst>
              <a:ext uri="{FF2B5EF4-FFF2-40B4-BE49-F238E27FC236}">
                <a16:creationId xmlns:a16="http://schemas.microsoft.com/office/drawing/2014/main" id="{45CB82E3-5355-6541-AAA0-6F570680EA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C81E95-1C53-7A48-96B3-4CA112FBB4E2}"/>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336322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D3B2-8A9F-2846-A162-650049A84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BD64D8-CF15-F845-8411-93A0DAC314D8}"/>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4" name="Footer Placeholder 3">
            <a:extLst>
              <a:ext uri="{FF2B5EF4-FFF2-40B4-BE49-F238E27FC236}">
                <a16:creationId xmlns:a16="http://schemas.microsoft.com/office/drawing/2014/main" id="{FA4A0D52-5E9B-6B42-B567-94101C567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0ABDB3-DC3E-0744-8B8A-76A76897C160}"/>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185862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0269E-266D-3A42-9386-071E08B5A2CB}"/>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3" name="Footer Placeholder 2">
            <a:extLst>
              <a:ext uri="{FF2B5EF4-FFF2-40B4-BE49-F238E27FC236}">
                <a16:creationId xmlns:a16="http://schemas.microsoft.com/office/drawing/2014/main" id="{A9700AEC-785E-E843-B42C-A0333C43B2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A6A3CF-44DF-8B42-9CDD-BB4C8D57DB05}"/>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253560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6C7B-3A41-5E42-AA78-60EEE43AA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CE4E4-48BA-1F49-B9D6-F6D2FE1AB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FAF234-EB59-DD44-8425-2DF6D92AA3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599D16-472B-D145-8832-FF0BD0339E32}"/>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6" name="Footer Placeholder 5">
            <a:extLst>
              <a:ext uri="{FF2B5EF4-FFF2-40B4-BE49-F238E27FC236}">
                <a16:creationId xmlns:a16="http://schemas.microsoft.com/office/drawing/2014/main" id="{2F1EF1B4-BF0D-D24F-8207-96DA20CC7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C4CF7-DC62-E84B-977D-5567BCED5981}"/>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157173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8F45-7584-C243-AD02-277589A70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70214A-5D94-E746-A7B2-AB037C37A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7B1B60-6F10-EA4B-AD1A-821525D9B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37A762-C8D4-D946-BA1A-011FE84C9D6F}"/>
              </a:ext>
            </a:extLst>
          </p:cNvPr>
          <p:cNvSpPr>
            <a:spLocks noGrp="1"/>
          </p:cNvSpPr>
          <p:nvPr>
            <p:ph type="dt" sz="half" idx="10"/>
          </p:nvPr>
        </p:nvSpPr>
        <p:spPr/>
        <p:txBody>
          <a:bodyPr/>
          <a:lstStyle/>
          <a:p>
            <a:fld id="{7861C222-E1E9-504F-8EED-8DA1FB7590A9}" type="datetimeFigureOut">
              <a:rPr lang="en-US" smtClean="0"/>
              <a:t>1/5/21</a:t>
            </a:fld>
            <a:endParaRPr lang="en-US"/>
          </a:p>
        </p:txBody>
      </p:sp>
      <p:sp>
        <p:nvSpPr>
          <p:cNvPr id="6" name="Footer Placeholder 5">
            <a:extLst>
              <a:ext uri="{FF2B5EF4-FFF2-40B4-BE49-F238E27FC236}">
                <a16:creationId xmlns:a16="http://schemas.microsoft.com/office/drawing/2014/main" id="{9B230B98-115A-C646-A158-AB96166AB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CBBC9-7271-894B-92EF-CFCE3C4E4BD4}"/>
              </a:ext>
            </a:extLst>
          </p:cNvPr>
          <p:cNvSpPr>
            <a:spLocks noGrp="1"/>
          </p:cNvSpPr>
          <p:nvPr>
            <p:ph type="sldNum" sz="quarter" idx="12"/>
          </p:nvPr>
        </p:nvSpPr>
        <p:spPr/>
        <p:txBody>
          <a:bodyPr/>
          <a:lstStyle/>
          <a:p>
            <a:fld id="{6C78B77D-8FD4-0141-A0B4-FF78AA172D2A}" type="slidenum">
              <a:rPr lang="en-US" smtClean="0"/>
              <a:t>‹#›</a:t>
            </a:fld>
            <a:endParaRPr lang="en-US"/>
          </a:p>
        </p:txBody>
      </p:sp>
    </p:spTree>
    <p:extLst>
      <p:ext uri="{BB962C8B-B14F-4D97-AF65-F5344CB8AC3E}">
        <p14:creationId xmlns:p14="http://schemas.microsoft.com/office/powerpoint/2010/main" val="1841158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29856D-3350-A248-A37A-C327E5B6B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0568B0-FA13-204D-8496-E77811EA3D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D581C0-B50C-C141-89CB-59D9953874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1C222-E1E9-504F-8EED-8DA1FB7590A9}" type="datetimeFigureOut">
              <a:rPr lang="en-US" smtClean="0"/>
              <a:t>1/5/21</a:t>
            </a:fld>
            <a:endParaRPr lang="en-US"/>
          </a:p>
        </p:txBody>
      </p:sp>
      <p:sp>
        <p:nvSpPr>
          <p:cNvPr id="5" name="Footer Placeholder 4">
            <a:extLst>
              <a:ext uri="{FF2B5EF4-FFF2-40B4-BE49-F238E27FC236}">
                <a16:creationId xmlns:a16="http://schemas.microsoft.com/office/drawing/2014/main" id="{78E491EE-7418-1944-B60A-FCA9CB9A56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915B64-EB84-0D4E-9C41-A0F67B32AC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8B77D-8FD4-0141-A0B4-FF78AA172D2A}" type="slidenum">
              <a:rPr lang="en-US" smtClean="0"/>
              <a:t>‹#›</a:t>
            </a:fld>
            <a:endParaRPr lang="en-US"/>
          </a:p>
        </p:txBody>
      </p:sp>
    </p:spTree>
    <p:extLst>
      <p:ext uri="{BB962C8B-B14F-4D97-AF65-F5344CB8AC3E}">
        <p14:creationId xmlns:p14="http://schemas.microsoft.com/office/powerpoint/2010/main" val="43313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i-readycentral.com/videos/gr-6-12-mathematics-diagnostic-intro-demo-2/"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i-readycentral.com/videos/gr-6-12-reading-diagnostic-intro-demo/"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picture containing drawing&#10;&#10;Description automatically generated">
            <a:extLst>
              <a:ext uri="{FF2B5EF4-FFF2-40B4-BE49-F238E27FC236}">
                <a16:creationId xmlns:a16="http://schemas.microsoft.com/office/drawing/2014/main" id="{922902A8-F688-3D44-8EAD-CB56570F8DAA}"/>
              </a:ext>
            </a:extLst>
          </p:cNvPr>
          <p:cNvPicPr>
            <a:picLocks noChangeAspect="1"/>
          </p:cNvPicPr>
          <p:nvPr/>
        </p:nvPicPr>
        <p:blipFill>
          <a:blip r:embed="rId3"/>
          <a:stretch>
            <a:fillRect/>
          </a:stretch>
        </p:blipFill>
        <p:spPr>
          <a:xfrm>
            <a:off x="975527" y="4608699"/>
            <a:ext cx="701319" cy="986230"/>
          </a:xfrm>
          <a:prstGeom prst="rect">
            <a:avLst/>
          </a:prstGeom>
        </p:spPr>
      </p:pic>
      <p:pic>
        <p:nvPicPr>
          <p:cNvPr id="55" name="Picture 54" descr="A picture containing drawing, mirror&#10;&#10;Description automatically generated">
            <a:extLst>
              <a:ext uri="{FF2B5EF4-FFF2-40B4-BE49-F238E27FC236}">
                <a16:creationId xmlns:a16="http://schemas.microsoft.com/office/drawing/2014/main" id="{7B889A2A-F631-B64A-B68F-B660C2ECC64F}"/>
              </a:ext>
            </a:extLst>
          </p:cNvPr>
          <p:cNvPicPr>
            <a:picLocks noChangeAspect="1"/>
          </p:cNvPicPr>
          <p:nvPr/>
        </p:nvPicPr>
        <p:blipFill>
          <a:blip r:embed="rId4"/>
          <a:stretch>
            <a:fillRect/>
          </a:stretch>
        </p:blipFill>
        <p:spPr>
          <a:xfrm>
            <a:off x="10524327" y="3104322"/>
            <a:ext cx="707878" cy="997631"/>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D8866398-05AF-1C4F-B0AE-C09CCCBAAC64}"/>
              </a:ext>
            </a:extLst>
          </p:cNvPr>
          <p:cNvPicPr>
            <a:picLocks noChangeAspect="1"/>
          </p:cNvPicPr>
          <p:nvPr/>
        </p:nvPicPr>
        <p:blipFill>
          <a:blip r:embed="rId5"/>
          <a:stretch>
            <a:fillRect/>
          </a:stretch>
        </p:blipFill>
        <p:spPr>
          <a:xfrm>
            <a:off x="6880369" y="-758330"/>
            <a:ext cx="4315977" cy="1516659"/>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0730329-8F46-1E4F-AAEA-A7B08A77A5E5}"/>
              </a:ext>
            </a:extLst>
          </p:cNvPr>
          <p:cNvPicPr>
            <a:picLocks noChangeAspect="1"/>
          </p:cNvPicPr>
          <p:nvPr/>
        </p:nvPicPr>
        <p:blipFill>
          <a:blip r:embed="rId6"/>
          <a:stretch>
            <a:fillRect/>
          </a:stretch>
        </p:blipFill>
        <p:spPr>
          <a:xfrm>
            <a:off x="7052868" y="-248380"/>
            <a:ext cx="1473816" cy="562471"/>
          </a:xfrm>
          <a:prstGeom prst="rect">
            <a:avLst/>
          </a:prstGeom>
        </p:spPr>
      </p:pic>
      <p:sp>
        <p:nvSpPr>
          <p:cNvPr id="25" name="Content Placeholder 24">
            <a:extLst>
              <a:ext uri="{FF2B5EF4-FFF2-40B4-BE49-F238E27FC236}">
                <a16:creationId xmlns:a16="http://schemas.microsoft.com/office/drawing/2014/main" id="{B5A056ED-E8AA-1B46-8E75-F2BCA83B19C1}"/>
              </a:ext>
            </a:extLst>
          </p:cNvPr>
          <p:cNvSpPr>
            <a:spLocks noGrp="1"/>
          </p:cNvSpPr>
          <p:nvPr>
            <p:ph idx="4294967295"/>
          </p:nvPr>
        </p:nvSpPr>
        <p:spPr>
          <a:xfrm>
            <a:off x="2211694" y="1689264"/>
            <a:ext cx="7553325" cy="1201935"/>
          </a:xfrm>
        </p:spPr>
        <p:txBody>
          <a:bodyPr>
            <a:normAutofit/>
          </a:bodyPr>
          <a:lstStyle/>
          <a:p>
            <a:pPr marL="0" indent="0">
              <a:buNone/>
            </a:pPr>
            <a:r>
              <a:rPr lang="en-US" sz="1400" dirty="0"/>
              <a:t>The most important thing you can do to get accurate data is to motivate students to put forth their best effort on the </a:t>
            </a:r>
            <a:r>
              <a:rPr lang="en-US" sz="1400" i="1" dirty="0" err="1"/>
              <a:t>i</a:t>
            </a:r>
            <a:r>
              <a:rPr lang="en-US" sz="1400" i="1" dirty="0"/>
              <a:t>-Ready Diagnostic</a:t>
            </a:r>
            <a:r>
              <a:rPr lang="en-US" sz="1400" dirty="0"/>
              <a:t>. Before administering a subsequent Diagnostic, use the following resources to energize students, review expectations, and set goals. In this document, you will find four PowerPoint® presentations to prepare your students for a subsequent Diagnostic. </a:t>
            </a:r>
            <a:br>
              <a:rPr lang="en-US" sz="1400" dirty="0"/>
            </a:br>
            <a:r>
              <a:rPr lang="en-US" sz="1400" dirty="0"/>
              <a:t>See below to locate your grade-level presentation. </a:t>
            </a:r>
          </a:p>
        </p:txBody>
      </p:sp>
      <p:sp>
        <p:nvSpPr>
          <p:cNvPr id="24" name="Title 23">
            <a:extLst>
              <a:ext uri="{FF2B5EF4-FFF2-40B4-BE49-F238E27FC236}">
                <a16:creationId xmlns:a16="http://schemas.microsoft.com/office/drawing/2014/main" id="{273C76FA-A386-DD46-89ED-CEDD792FF5E4}"/>
              </a:ext>
            </a:extLst>
          </p:cNvPr>
          <p:cNvSpPr>
            <a:spLocks noGrp="1"/>
          </p:cNvSpPr>
          <p:nvPr>
            <p:ph type="title" idx="4294967295"/>
          </p:nvPr>
        </p:nvSpPr>
        <p:spPr>
          <a:xfrm>
            <a:off x="2114308" y="336404"/>
            <a:ext cx="7886700" cy="1325563"/>
          </a:xfrm>
        </p:spPr>
        <p:txBody>
          <a:bodyPr>
            <a:normAutofit/>
          </a:bodyPr>
          <a:lstStyle/>
          <a:p>
            <a:r>
              <a:rPr lang="en-US" dirty="0">
                <a:cs typeface="Calibri" panose="020F0502020204030204" pitchFamily="34" charset="0"/>
              </a:rPr>
              <a:t>Preparing Students for a Subsequent Diagnostic</a:t>
            </a:r>
          </a:p>
        </p:txBody>
      </p:sp>
      <p:sp>
        <p:nvSpPr>
          <p:cNvPr id="14" name="Rectangle 13">
            <a:extLst>
              <a:ext uri="{FF2B5EF4-FFF2-40B4-BE49-F238E27FC236}">
                <a16:creationId xmlns:a16="http://schemas.microsoft.com/office/drawing/2014/main" id="{37A73079-FC19-634E-BFB2-A1C106F52661}"/>
              </a:ext>
            </a:extLst>
          </p:cNvPr>
          <p:cNvSpPr/>
          <p:nvPr/>
        </p:nvSpPr>
        <p:spPr>
          <a:xfrm>
            <a:off x="2152650" y="3020691"/>
            <a:ext cx="2429448" cy="369332"/>
          </a:xfrm>
          <a:prstGeom prst="rect">
            <a:avLst/>
          </a:prstGeom>
        </p:spPr>
        <p:txBody>
          <a:bodyPr wrap="none">
            <a:spAutoFit/>
          </a:bodyPr>
          <a:lstStyle/>
          <a:p>
            <a:r>
              <a:rPr lang="en-US" b="1" dirty="0"/>
              <a:t>Presentations Included:</a:t>
            </a:r>
          </a:p>
        </p:txBody>
      </p:sp>
      <p:sp>
        <p:nvSpPr>
          <p:cNvPr id="17" name="TextBox 16">
            <a:extLst>
              <a:ext uri="{FF2B5EF4-FFF2-40B4-BE49-F238E27FC236}">
                <a16:creationId xmlns:a16="http://schemas.microsoft.com/office/drawing/2014/main" id="{003C0790-A7D3-514E-A05D-0CE8282800FE}"/>
              </a:ext>
            </a:extLst>
          </p:cNvPr>
          <p:cNvSpPr txBox="1"/>
          <p:nvPr/>
        </p:nvSpPr>
        <p:spPr>
          <a:xfrm>
            <a:off x="8526684" y="47622"/>
            <a:ext cx="1551008" cy="461665"/>
          </a:xfrm>
          <a:prstGeom prst="rect">
            <a:avLst/>
          </a:prstGeom>
          <a:noFill/>
        </p:spPr>
        <p:txBody>
          <a:bodyPr wrap="square" rtlCol="0">
            <a:spAutoFit/>
          </a:bodyPr>
          <a:lstStyle/>
          <a:p>
            <a:r>
              <a:rPr lang="en-US" sz="2400" b="1" dirty="0">
                <a:solidFill>
                  <a:schemeClr val="bg1"/>
                </a:solidFill>
              </a:rPr>
              <a:t>Diagnostic</a:t>
            </a:r>
          </a:p>
        </p:txBody>
      </p:sp>
      <p:cxnSp>
        <p:nvCxnSpPr>
          <p:cNvPr id="36" name="Straight Connector 35">
            <a:extLst>
              <a:ext uri="{FF2B5EF4-FFF2-40B4-BE49-F238E27FC236}">
                <a16:creationId xmlns:a16="http://schemas.microsoft.com/office/drawing/2014/main" id="{D6AF0DF6-B216-254B-947F-60F8709BE5D0}"/>
              </a:ext>
            </a:extLst>
          </p:cNvPr>
          <p:cNvCxnSpPr>
            <a:cxnSpLocks/>
          </p:cNvCxnSpPr>
          <p:nvPr/>
        </p:nvCxnSpPr>
        <p:spPr>
          <a:xfrm>
            <a:off x="4676725" y="3098682"/>
            <a:ext cx="0" cy="3132084"/>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pic>
        <p:nvPicPr>
          <p:cNvPr id="49" name="Picture 48" descr="A picture containing drawing&#10;&#10;Description automatically generated">
            <a:extLst>
              <a:ext uri="{FF2B5EF4-FFF2-40B4-BE49-F238E27FC236}">
                <a16:creationId xmlns:a16="http://schemas.microsoft.com/office/drawing/2014/main" id="{CD9B4645-DB31-B541-984B-5311EC6C8C9F}"/>
              </a:ext>
            </a:extLst>
          </p:cNvPr>
          <p:cNvPicPr>
            <a:picLocks noChangeAspect="1"/>
          </p:cNvPicPr>
          <p:nvPr/>
        </p:nvPicPr>
        <p:blipFill>
          <a:blip r:embed="rId7"/>
          <a:stretch>
            <a:fillRect/>
          </a:stretch>
        </p:blipFill>
        <p:spPr>
          <a:xfrm>
            <a:off x="10010055" y="3671236"/>
            <a:ext cx="1565554" cy="2197797"/>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85DD5F86-0CB6-A440-900B-21A979A0B471}"/>
              </a:ext>
            </a:extLst>
          </p:cNvPr>
          <p:cNvPicPr>
            <a:picLocks noChangeAspect="1"/>
          </p:cNvPicPr>
          <p:nvPr/>
        </p:nvPicPr>
        <p:blipFill>
          <a:blip r:embed="rId8"/>
          <a:stretch>
            <a:fillRect/>
          </a:stretch>
        </p:blipFill>
        <p:spPr>
          <a:xfrm>
            <a:off x="796365" y="4818810"/>
            <a:ext cx="1110147" cy="1552241"/>
          </a:xfrm>
          <a:prstGeom prst="rect">
            <a:avLst/>
          </a:prstGeom>
        </p:spPr>
      </p:pic>
      <p:sp>
        <p:nvSpPr>
          <p:cNvPr id="28" name="Rounded Rectangle 27">
            <a:hlinkClick r:id="rId9" action="ppaction://hlinksldjump"/>
            <a:extLst>
              <a:ext uri="{FF2B5EF4-FFF2-40B4-BE49-F238E27FC236}">
                <a16:creationId xmlns:a16="http://schemas.microsoft.com/office/drawing/2014/main" id="{584105BE-F1EE-A34C-82CD-9D2F5BF98190}"/>
              </a:ext>
            </a:extLst>
          </p:cNvPr>
          <p:cNvSpPr/>
          <p:nvPr/>
        </p:nvSpPr>
        <p:spPr>
          <a:xfrm>
            <a:off x="2193967" y="3985072"/>
            <a:ext cx="2253092" cy="723467"/>
          </a:xfrm>
          <a:prstGeom prst="roundRect">
            <a:avLst/>
          </a:prstGeom>
          <a:solidFill>
            <a:srgbClr val="B829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12637410-5B2D-5B44-9349-10A34B642534}"/>
              </a:ext>
            </a:extLst>
          </p:cNvPr>
          <p:cNvGrpSpPr/>
          <p:nvPr/>
        </p:nvGrpSpPr>
        <p:grpSpPr>
          <a:xfrm>
            <a:off x="2211693" y="4986430"/>
            <a:ext cx="2253076" cy="391376"/>
            <a:chOff x="687693" y="5231529"/>
            <a:chExt cx="2253076" cy="391376"/>
          </a:xfrm>
        </p:grpSpPr>
        <p:sp>
          <p:nvSpPr>
            <p:cNvPr id="57" name="Rounded Rectangle 56">
              <a:hlinkClick r:id="rId10" action="ppaction://hlinksldjump"/>
              <a:extLst>
                <a:ext uri="{FF2B5EF4-FFF2-40B4-BE49-F238E27FC236}">
                  <a16:creationId xmlns:a16="http://schemas.microsoft.com/office/drawing/2014/main" id="{0D4DF4FF-D0D7-8544-9760-BBDCC4B22F2F}"/>
                </a:ext>
              </a:extLst>
            </p:cNvPr>
            <p:cNvSpPr/>
            <p:nvPr/>
          </p:nvSpPr>
          <p:spPr>
            <a:xfrm>
              <a:off x="687693" y="5231529"/>
              <a:ext cx="2253076" cy="391376"/>
            </a:xfrm>
            <a:prstGeom prst="roundRect">
              <a:avLst/>
            </a:prstGeom>
            <a:solidFill>
              <a:srgbClr val="094D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a:hlinkClick r:id="rId10" action="ppaction://hlinksldjump"/>
              <a:extLst>
                <a:ext uri="{FF2B5EF4-FFF2-40B4-BE49-F238E27FC236}">
                  <a16:creationId xmlns:a16="http://schemas.microsoft.com/office/drawing/2014/main" id="{DC85BB17-D950-A840-8B1D-7756239F3E00}"/>
                </a:ext>
              </a:extLst>
            </p:cNvPr>
            <p:cNvSpPr txBox="1"/>
            <p:nvPr/>
          </p:nvSpPr>
          <p:spPr>
            <a:xfrm>
              <a:off x="737104" y="5235444"/>
              <a:ext cx="2160555" cy="369332"/>
            </a:xfrm>
            <a:prstGeom prst="rect">
              <a:avLst/>
            </a:prstGeom>
            <a:noFill/>
          </p:spPr>
          <p:txBody>
            <a:bodyPr wrap="square" rtlCol="0">
              <a:spAutoFit/>
            </a:bodyPr>
            <a:lstStyle/>
            <a:p>
              <a:pPr algn="ctr"/>
              <a:r>
                <a:rPr lang="en-US" b="1" dirty="0">
                  <a:solidFill>
                    <a:schemeClr val="bg1"/>
                  </a:solidFill>
                </a:rPr>
                <a:t>Grades 6–8</a:t>
              </a:r>
            </a:p>
          </p:txBody>
        </p:sp>
      </p:grpSp>
      <p:sp>
        <p:nvSpPr>
          <p:cNvPr id="43" name="TextBox 42">
            <a:hlinkClick r:id="rId9" action="ppaction://hlinksldjump"/>
            <a:extLst>
              <a:ext uri="{FF2B5EF4-FFF2-40B4-BE49-F238E27FC236}">
                <a16:creationId xmlns:a16="http://schemas.microsoft.com/office/drawing/2014/main" id="{576917DC-342A-1747-8D8B-A2CFF372290B}"/>
              </a:ext>
            </a:extLst>
          </p:cNvPr>
          <p:cNvSpPr txBox="1"/>
          <p:nvPr/>
        </p:nvSpPr>
        <p:spPr>
          <a:xfrm>
            <a:off x="2323002" y="4023924"/>
            <a:ext cx="2134155" cy="584775"/>
          </a:xfrm>
          <a:prstGeom prst="rect">
            <a:avLst/>
          </a:prstGeom>
          <a:noFill/>
        </p:spPr>
        <p:txBody>
          <a:bodyPr wrap="square" rtlCol="0">
            <a:spAutoFit/>
          </a:bodyPr>
          <a:lstStyle/>
          <a:p>
            <a:pPr algn="ctr"/>
            <a:r>
              <a:rPr lang="en-US" sz="1600" b="1" dirty="0">
                <a:solidFill>
                  <a:schemeClr val="bg1"/>
                </a:solidFill>
              </a:rPr>
              <a:t>Embedded Universal Supports (Grades K–8)</a:t>
            </a:r>
          </a:p>
        </p:txBody>
      </p:sp>
      <p:sp>
        <p:nvSpPr>
          <p:cNvPr id="34" name="Rectangle 33">
            <a:extLst>
              <a:ext uri="{FF2B5EF4-FFF2-40B4-BE49-F238E27FC236}">
                <a16:creationId xmlns:a16="http://schemas.microsoft.com/office/drawing/2014/main" id="{3468ACE8-FC0C-EF40-8873-AAB4359B0B9F}"/>
              </a:ext>
            </a:extLst>
          </p:cNvPr>
          <p:cNvSpPr/>
          <p:nvPr/>
        </p:nvSpPr>
        <p:spPr>
          <a:xfrm>
            <a:off x="4755501" y="3045097"/>
            <a:ext cx="4406892" cy="3016210"/>
          </a:xfrm>
          <a:prstGeom prst="rect">
            <a:avLst/>
          </a:prstGeom>
        </p:spPr>
        <p:txBody>
          <a:bodyPr wrap="square">
            <a:spAutoFit/>
          </a:bodyPr>
          <a:lstStyle/>
          <a:p>
            <a:pPr>
              <a:spcAft>
                <a:spcPts val="600"/>
              </a:spcAft>
            </a:pPr>
            <a:r>
              <a:rPr lang="en-US" b="1" dirty="0"/>
              <a:t>Tips:</a:t>
            </a:r>
          </a:p>
          <a:p>
            <a:pPr marL="171450" indent="-171450">
              <a:spcAft>
                <a:spcPts val="600"/>
              </a:spcAft>
              <a:buFont typeface="Arial" panose="020B0604020202020204" pitchFamily="34" charset="0"/>
              <a:buChar char="•"/>
            </a:pPr>
            <a:r>
              <a:rPr lang="en-US" sz="1200" dirty="0"/>
              <a:t>Internalize the presentation by reviewing it ahead of time.</a:t>
            </a:r>
          </a:p>
          <a:p>
            <a:pPr marL="171450" indent="-171450">
              <a:spcAft>
                <a:spcPts val="600"/>
              </a:spcAft>
              <a:buFont typeface="Arial" panose="020B0604020202020204" pitchFamily="34" charset="0"/>
              <a:buChar char="•"/>
            </a:pPr>
            <a:r>
              <a:rPr lang="en-US" sz="1200" dirty="0"/>
              <a:t>Show this presentation the day of or a day before the Diagnostic.</a:t>
            </a:r>
          </a:p>
          <a:p>
            <a:pPr marL="171450" indent="-171450">
              <a:spcAft>
                <a:spcPts val="600"/>
              </a:spcAft>
              <a:buFont typeface="Arial" panose="020B0604020202020204" pitchFamily="34" charset="0"/>
              <a:buChar char="•"/>
            </a:pPr>
            <a:r>
              <a:rPr lang="en-US" sz="1200" dirty="0"/>
              <a:t>Schedule time for the presentation.</a:t>
            </a:r>
          </a:p>
          <a:p>
            <a:pPr marL="171450" indent="-171450">
              <a:spcAft>
                <a:spcPts val="600"/>
              </a:spcAft>
              <a:buFont typeface="Arial" panose="020B0604020202020204" pitchFamily="34" charset="0"/>
              <a:buChar char="•"/>
            </a:pPr>
            <a:r>
              <a:rPr lang="en-US" sz="1200" dirty="0"/>
              <a:t>Check in with students for understanding along the way.</a:t>
            </a:r>
          </a:p>
          <a:p>
            <a:pPr marL="171450" indent="-171450">
              <a:spcAft>
                <a:spcPts val="600"/>
              </a:spcAft>
              <a:buFont typeface="Arial" panose="020B0604020202020204" pitchFamily="34" charset="0"/>
              <a:buChar char="•"/>
            </a:pPr>
            <a:r>
              <a:rPr lang="en-US" sz="1200" dirty="0"/>
              <a:t>End the presentation by asking students what strategies they want to use. </a:t>
            </a:r>
          </a:p>
          <a:p>
            <a:pPr marL="171450" indent="-171450">
              <a:spcAft>
                <a:spcPts val="600"/>
              </a:spcAft>
              <a:buFont typeface="Arial" panose="020B0604020202020204" pitchFamily="34" charset="0"/>
              <a:buChar char="•"/>
            </a:pPr>
            <a:r>
              <a:rPr lang="en-US" sz="1200" dirty="0"/>
              <a:t>Optional slides: These slides are not required but encouraged. </a:t>
            </a:r>
          </a:p>
          <a:p>
            <a:pPr marL="171450" indent="-171450">
              <a:spcAft>
                <a:spcPts val="600"/>
              </a:spcAft>
              <a:buFont typeface="Arial" panose="020B0604020202020204" pitchFamily="34" charset="0"/>
              <a:buChar char="•"/>
            </a:pPr>
            <a:r>
              <a:rPr lang="en-US" sz="1200" dirty="0"/>
              <a:t>Incentive slide: Edit the PowerPoint to include any class, school, or individual incentives.</a:t>
            </a:r>
          </a:p>
          <a:p>
            <a:pPr marL="171450" indent="-171450">
              <a:spcAft>
                <a:spcPts val="600"/>
              </a:spcAft>
              <a:buFont typeface="Arial" panose="020B0604020202020204" pitchFamily="34" charset="0"/>
              <a:buChar char="•"/>
            </a:pPr>
            <a:r>
              <a:rPr lang="en-US" sz="1200" dirty="0"/>
              <a:t>To preview universal accessibility features with students, show slides 2-5.</a:t>
            </a:r>
          </a:p>
        </p:txBody>
      </p:sp>
      <p:sp>
        <p:nvSpPr>
          <p:cNvPr id="2" name="Rectangle 1">
            <a:extLst>
              <a:ext uri="{FF2B5EF4-FFF2-40B4-BE49-F238E27FC236}">
                <a16:creationId xmlns:a16="http://schemas.microsoft.com/office/drawing/2014/main" id="{AEC279E0-D179-4245-A5B1-2D208341F7AC}"/>
              </a:ext>
            </a:extLst>
          </p:cNvPr>
          <p:cNvSpPr/>
          <p:nvPr/>
        </p:nvSpPr>
        <p:spPr>
          <a:xfrm>
            <a:off x="8080660" y="6272409"/>
            <a:ext cx="3187426" cy="200055"/>
          </a:xfrm>
          <a:prstGeom prst="rect">
            <a:avLst/>
          </a:prstGeom>
        </p:spPr>
        <p:txBody>
          <a:bodyPr wrap="square">
            <a:spAutoFit/>
          </a:bodyPr>
          <a:lstStyle/>
          <a:p>
            <a:r>
              <a:rPr lang="en-US" sz="700" dirty="0">
                <a:solidFill>
                  <a:srgbClr val="222222"/>
                </a:solidFill>
                <a:latin typeface="+mj-lt"/>
              </a:rPr>
              <a:t>PowerPoint® is a registered trademark of Microsoft Corporation.</a:t>
            </a:r>
            <a:endParaRPr lang="en-US" sz="700" dirty="0">
              <a:latin typeface="+mj-lt"/>
            </a:endParaRPr>
          </a:p>
        </p:txBody>
      </p:sp>
    </p:spTree>
    <p:extLst>
      <p:ext uri="{BB962C8B-B14F-4D97-AF65-F5344CB8AC3E}">
        <p14:creationId xmlns:p14="http://schemas.microsoft.com/office/powerpoint/2010/main" val="172745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2562AC-3EF5-E841-9A0E-78156E58506C}"/>
              </a:ext>
            </a:extLst>
          </p:cNvPr>
          <p:cNvSpPr/>
          <p:nvPr/>
        </p:nvSpPr>
        <p:spPr>
          <a:xfrm>
            <a:off x="2069046" y="274638"/>
            <a:ext cx="8310562" cy="6667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5" name="Rectangle 1">
            <a:extLst>
              <a:ext uri="{FF2B5EF4-FFF2-40B4-BE49-F238E27FC236}">
                <a16:creationId xmlns:a16="http://schemas.microsoft.com/office/drawing/2014/main" id="{A77F790C-AF30-5A44-9650-015B2F09BD6C}"/>
              </a:ext>
            </a:extLst>
          </p:cNvPr>
          <p:cNvSpPr>
            <a:spLocks noChangeArrowheads="1"/>
          </p:cNvSpPr>
          <p:nvPr/>
        </p:nvSpPr>
        <p:spPr bwMode="auto">
          <a:xfrm>
            <a:off x="2186780" y="2426820"/>
            <a:ext cx="7018180" cy="2813209"/>
          </a:xfrm>
          <a:prstGeom prst="roundRect">
            <a:avLst>
              <a:gd name="adj" fmla="val 7006"/>
            </a:avLst>
          </a:prstGeom>
          <a:solidFill>
            <a:schemeClr val="bg1"/>
          </a:solidFill>
          <a:ln w="38100">
            <a:solidFill>
              <a:srgbClr val="20BEC7"/>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a:spcBef>
                <a:spcPct val="0"/>
              </a:spcBef>
              <a:spcAft>
                <a:spcPts val="2000"/>
              </a:spcAft>
              <a:buFont typeface="Arial" panose="020B0604020202020204" pitchFamily="34" charset="0"/>
              <a:buChar char="•"/>
            </a:pPr>
            <a:r>
              <a:rPr lang="en-US" sz="2400" b="1" dirty="0"/>
              <a:t>Celebrate </a:t>
            </a:r>
            <a:r>
              <a:rPr lang="en-US" sz="2400" dirty="0"/>
              <a:t>what you learned </a:t>
            </a:r>
          </a:p>
          <a:p>
            <a:pPr marL="457200" lvl="1">
              <a:spcBef>
                <a:spcPct val="0"/>
              </a:spcBef>
              <a:spcAft>
                <a:spcPts val="2000"/>
              </a:spcAft>
              <a:buFont typeface="Arial" panose="020B0604020202020204" pitchFamily="34" charset="0"/>
              <a:buChar char="•"/>
            </a:pPr>
            <a:r>
              <a:rPr lang="en-US" sz="2400" dirty="0"/>
              <a:t>Know your </a:t>
            </a:r>
            <a:r>
              <a:rPr lang="en-US" sz="2400" b="1" dirty="0"/>
              <a:t>progress</a:t>
            </a:r>
            <a:r>
              <a:rPr lang="en-US" sz="2400" dirty="0"/>
              <a:t> toward goals </a:t>
            </a:r>
          </a:p>
          <a:p>
            <a:pPr marL="457200" lvl="1">
              <a:spcBef>
                <a:spcPct val="0"/>
              </a:spcBef>
              <a:spcAft>
                <a:spcPts val="2000"/>
              </a:spcAft>
              <a:buFont typeface="Arial" panose="020B0604020202020204" pitchFamily="34" charset="0"/>
              <a:buChar char="•"/>
            </a:pPr>
            <a:r>
              <a:rPr lang="en-US" sz="2400" dirty="0"/>
              <a:t>Learn </a:t>
            </a:r>
            <a:r>
              <a:rPr lang="en-US" sz="2400" b="1" dirty="0"/>
              <a:t>how much you need to know </a:t>
            </a:r>
            <a:r>
              <a:rPr lang="en-US" sz="2400" dirty="0"/>
              <a:t>before </a:t>
            </a:r>
            <a:br>
              <a:rPr lang="en-US" sz="2400" dirty="0"/>
            </a:br>
            <a:r>
              <a:rPr lang="en-US" sz="2400" dirty="0"/>
              <a:t>the end of the year</a:t>
            </a:r>
          </a:p>
          <a:p>
            <a:pPr marL="457200" lvl="1">
              <a:spcBef>
                <a:spcPct val="0"/>
              </a:spcBef>
              <a:spcAft>
                <a:spcPts val="2000"/>
              </a:spcAft>
              <a:buFont typeface="Arial" panose="020B0604020202020204" pitchFamily="34" charset="0"/>
              <a:buChar char="•"/>
            </a:pPr>
            <a:r>
              <a:rPr lang="en-US" sz="2400" dirty="0"/>
              <a:t>Get </a:t>
            </a:r>
            <a:r>
              <a:rPr lang="en-US" sz="2400" b="1" dirty="0"/>
              <a:t>new lessons </a:t>
            </a:r>
            <a:r>
              <a:rPr lang="en-US" sz="2400" dirty="0"/>
              <a:t>that are just right for you </a:t>
            </a:r>
            <a:endParaRPr lang="en-US" altLang="en-US" sz="2400" dirty="0"/>
          </a:p>
        </p:txBody>
      </p:sp>
      <p:sp>
        <p:nvSpPr>
          <p:cNvPr id="2" name="Rectangle 1">
            <a:extLst>
              <a:ext uri="{FF2B5EF4-FFF2-40B4-BE49-F238E27FC236}">
                <a16:creationId xmlns:a16="http://schemas.microsoft.com/office/drawing/2014/main" id="{58E59B3A-8AED-9E48-89CA-BEB48D4B3B4D}"/>
              </a:ext>
            </a:extLst>
          </p:cNvPr>
          <p:cNvSpPr/>
          <p:nvPr/>
        </p:nvSpPr>
        <p:spPr>
          <a:xfrm>
            <a:off x="2186782" y="263526"/>
            <a:ext cx="7818437" cy="708025"/>
          </a:xfrm>
          <a:prstGeom prst="rect">
            <a:avLst/>
          </a:prstGeom>
        </p:spPr>
        <p:txBody>
          <a:bodyPr>
            <a:spAutoFit/>
          </a:bodyPr>
          <a:lstStyle/>
          <a:p>
            <a:pPr>
              <a:defRPr/>
            </a:pPr>
            <a:r>
              <a:rPr lang="en-US" altLang="en-US" sz="4000" b="1" dirty="0"/>
              <a:t>Why Are We Taking This Again?</a:t>
            </a:r>
            <a:endParaRPr lang="en-US" sz="4000" dirty="0"/>
          </a:p>
        </p:txBody>
      </p:sp>
      <p:sp>
        <p:nvSpPr>
          <p:cNvPr id="3" name="Rounded Rectangle 2">
            <a:extLst>
              <a:ext uri="{FF2B5EF4-FFF2-40B4-BE49-F238E27FC236}">
                <a16:creationId xmlns:a16="http://schemas.microsoft.com/office/drawing/2014/main" id="{2D9E2CED-224F-4041-8980-B772E747A6EC}"/>
              </a:ext>
            </a:extLst>
          </p:cNvPr>
          <p:cNvSpPr/>
          <p:nvPr/>
        </p:nvSpPr>
        <p:spPr>
          <a:xfrm>
            <a:off x="2186780" y="1458132"/>
            <a:ext cx="7018180" cy="581649"/>
          </a:xfrm>
          <a:prstGeom prst="roundRect">
            <a:avLst/>
          </a:prstGeom>
          <a:solidFill>
            <a:schemeClr val="bg1"/>
          </a:solidFill>
          <a:ln w="38100">
            <a:solidFill>
              <a:srgbClr val="20BEC7"/>
            </a:solidFill>
          </a:ln>
        </p:spPr>
        <p:txBody>
          <a:bodyPr wrap="square">
            <a:spAutoFit/>
          </a:bodyPr>
          <a:lstStyle/>
          <a:p>
            <a:pPr>
              <a:lnSpc>
                <a:spcPct val="88000"/>
              </a:lnSpc>
            </a:pPr>
            <a:r>
              <a:rPr lang="en-US" sz="3200" dirty="0"/>
              <a:t>Taking the next</a:t>
            </a:r>
            <a:r>
              <a:rPr lang="en-US" sz="3200" b="1" dirty="0"/>
              <a:t> Diagnostic</a:t>
            </a:r>
            <a:r>
              <a:rPr lang="en-US" sz="3200" dirty="0"/>
              <a:t> helps us:</a:t>
            </a:r>
            <a:endParaRPr lang="en-US" altLang="en-US" sz="3200" b="1" dirty="0"/>
          </a:p>
        </p:txBody>
      </p:sp>
    </p:spTree>
    <p:extLst>
      <p:ext uri="{BB962C8B-B14F-4D97-AF65-F5344CB8AC3E}">
        <p14:creationId xmlns:p14="http://schemas.microsoft.com/office/powerpoint/2010/main" val="365493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6670678-0E5B-B24A-9074-3C4AF8092ECC}"/>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9">
            <a:extLst>
              <a:ext uri="{FF2B5EF4-FFF2-40B4-BE49-F238E27FC236}">
                <a16:creationId xmlns:a16="http://schemas.microsoft.com/office/drawing/2014/main" id="{7A9DB5EF-6149-2F4E-BFFA-A6523CD99EE3}"/>
              </a:ext>
            </a:extLst>
          </p:cNvPr>
          <p:cNvPicPr>
            <a:picLocks noChangeAspect="1"/>
          </p:cNvPicPr>
          <p:nvPr/>
        </p:nvPicPr>
        <p:blipFill>
          <a:blip r:embed="rId3"/>
          <a:srcRect/>
          <a:stretch/>
        </p:blipFill>
        <p:spPr>
          <a:xfrm>
            <a:off x="1650460" y="1489154"/>
            <a:ext cx="9144000" cy="5000625"/>
          </a:xfrm>
          <a:prstGeom prst="rect">
            <a:avLst/>
          </a:prstGeom>
        </p:spPr>
      </p:pic>
      <p:sp>
        <p:nvSpPr>
          <p:cNvPr id="11" name="Rectangle 10">
            <a:extLst>
              <a:ext uri="{FF2B5EF4-FFF2-40B4-BE49-F238E27FC236}">
                <a16:creationId xmlns:a16="http://schemas.microsoft.com/office/drawing/2014/main" id="{2167B727-6646-784D-BF2B-15528B693D38}"/>
              </a:ext>
            </a:extLst>
          </p:cNvPr>
          <p:cNvSpPr/>
          <p:nvPr/>
        </p:nvSpPr>
        <p:spPr>
          <a:xfrm>
            <a:off x="2176161" y="368223"/>
            <a:ext cx="8481219" cy="769441"/>
          </a:xfrm>
          <a:prstGeom prst="rect">
            <a:avLst/>
          </a:prstGeom>
        </p:spPr>
        <p:txBody>
          <a:bodyPr wrap="square">
            <a:spAutoFit/>
          </a:bodyPr>
          <a:lstStyle/>
          <a:p>
            <a:pPr>
              <a:defRPr/>
            </a:pPr>
            <a:r>
              <a:rPr lang="en-US" altLang="en-US" sz="4400" b="1" dirty="0"/>
              <a:t>Online Lessons</a:t>
            </a:r>
            <a:endParaRPr lang="en-US" sz="4400" b="1" dirty="0"/>
          </a:p>
        </p:txBody>
      </p:sp>
      <p:grpSp>
        <p:nvGrpSpPr>
          <p:cNvPr id="12" name="Group 11">
            <a:extLst>
              <a:ext uri="{FF2B5EF4-FFF2-40B4-BE49-F238E27FC236}">
                <a16:creationId xmlns:a16="http://schemas.microsoft.com/office/drawing/2014/main" id="{F3E7F153-9FAC-FA4A-8F78-BA75A1350C5F}"/>
              </a:ext>
            </a:extLst>
          </p:cNvPr>
          <p:cNvGrpSpPr/>
          <p:nvPr/>
        </p:nvGrpSpPr>
        <p:grpSpPr>
          <a:xfrm>
            <a:off x="3357199" y="4785852"/>
            <a:ext cx="5730523" cy="959045"/>
            <a:chOff x="122423" y="2251646"/>
            <a:chExt cx="5385821" cy="1050230"/>
          </a:xfrm>
          <a:solidFill>
            <a:schemeClr val="bg1">
              <a:lumMod val="85000"/>
            </a:schemeClr>
          </a:solidFill>
        </p:grpSpPr>
        <p:sp>
          <p:nvSpPr>
            <p:cNvPr id="13" name="Rounded Rectangle 12">
              <a:extLst>
                <a:ext uri="{FF2B5EF4-FFF2-40B4-BE49-F238E27FC236}">
                  <a16:creationId xmlns:a16="http://schemas.microsoft.com/office/drawing/2014/main" id="{36CC0189-F30D-184B-B8B0-76F4C08D7A0F}"/>
                </a:ext>
              </a:extLst>
            </p:cNvPr>
            <p:cNvSpPr/>
            <p:nvPr/>
          </p:nvSpPr>
          <p:spPr>
            <a:xfrm>
              <a:off x="122423" y="2251646"/>
              <a:ext cx="5385821" cy="105023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41EA638-4353-2846-9243-B2EE11266C77}"/>
                </a:ext>
              </a:extLst>
            </p:cNvPr>
            <p:cNvSpPr txBox="1"/>
            <p:nvPr/>
          </p:nvSpPr>
          <p:spPr>
            <a:xfrm>
              <a:off x="171200" y="2345288"/>
              <a:ext cx="5288266" cy="931634"/>
            </a:xfrm>
            <a:prstGeom prst="rect">
              <a:avLst/>
            </a:prstGeom>
            <a:noFill/>
          </p:spPr>
          <p:txBody>
            <a:bodyPr wrap="square" rtlCol="0">
              <a:spAutoFit/>
            </a:bodyPr>
            <a:lstStyle/>
            <a:p>
              <a:pPr algn="ctr">
                <a:lnSpc>
                  <a:spcPct val="88000"/>
                </a:lnSpc>
                <a:spcAft>
                  <a:spcPts val="1200"/>
                </a:spcAft>
              </a:pPr>
              <a:r>
                <a:rPr lang="en-US" altLang="en-US" sz="2800" dirty="0"/>
                <a:t>The </a:t>
              </a:r>
              <a:r>
                <a:rPr lang="en-US" altLang="en-US" sz="2800" b="1" dirty="0"/>
                <a:t>results of your Diagnostic </a:t>
              </a:r>
              <a:r>
                <a:rPr lang="en-US" altLang="en-US" sz="2800" dirty="0"/>
                <a:t>decide </a:t>
              </a:r>
              <a:br>
                <a:rPr lang="en-US" altLang="en-US" sz="2800" dirty="0"/>
              </a:br>
              <a:r>
                <a:rPr lang="en-US" altLang="en-US" sz="2800" dirty="0"/>
                <a:t>what </a:t>
              </a:r>
              <a:r>
                <a:rPr lang="en-US" altLang="en-US" sz="2800" b="1" dirty="0"/>
                <a:t>lessons you will get</a:t>
              </a:r>
              <a:r>
                <a:rPr lang="en-US" altLang="en-US" sz="2800" dirty="0"/>
                <a:t>.</a:t>
              </a:r>
            </a:p>
          </p:txBody>
        </p:sp>
      </p:grpSp>
      <p:grpSp>
        <p:nvGrpSpPr>
          <p:cNvPr id="15" name="Group 14">
            <a:extLst>
              <a:ext uri="{FF2B5EF4-FFF2-40B4-BE49-F238E27FC236}">
                <a16:creationId xmlns:a16="http://schemas.microsoft.com/office/drawing/2014/main" id="{42BCA9E5-7A0C-194D-9C32-413A42BD5829}"/>
              </a:ext>
            </a:extLst>
          </p:cNvPr>
          <p:cNvGrpSpPr/>
          <p:nvPr/>
        </p:nvGrpSpPr>
        <p:grpSpPr>
          <a:xfrm>
            <a:off x="2654300" y="4779461"/>
            <a:ext cx="7226300" cy="1034551"/>
            <a:chOff x="-113925" y="2251219"/>
            <a:chExt cx="6791624" cy="1132915"/>
          </a:xfrm>
          <a:solidFill>
            <a:schemeClr val="bg1">
              <a:lumMod val="85000"/>
            </a:schemeClr>
          </a:solidFill>
        </p:grpSpPr>
        <p:sp>
          <p:nvSpPr>
            <p:cNvPr id="16" name="Rounded Rectangle 15">
              <a:extLst>
                <a:ext uri="{FF2B5EF4-FFF2-40B4-BE49-F238E27FC236}">
                  <a16:creationId xmlns:a16="http://schemas.microsoft.com/office/drawing/2014/main" id="{63A212D6-5558-A94B-B187-5FDFB037E3DA}"/>
                </a:ext>
              </a:extLst>
            </p:cNvPr>
            <p:cNvSpPr/>
            <p:nvPr/>
          </p:nvSpPr>
          <p:spPr>
            <a:xfrm>
              <a:off x="-113925" y="2251219"/>
              <a:ext cx="6791624" cy="113291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65D9AE7-7F1D-C64F-ABB3-855F9ED3F86A}"/>
                </a:ext>
              </a:extLst>
            </p:cNvPr>
            <p:cNvSpPr txBox="1"/>
            <p:nvPr/>
          </p:nvSpPr>
          <p:spPr>
            <a:xfrm>
              <a:off x="219977" y="2334332"/>
              <a:ext cx="6039252" cy="931634"/>
            </a:xfrm>
            <a:prstGeom prst="rect">
              <a:avLst/>
            </a:prstGeom>
            <a:noFill/>
          </p:spPr>
          <p:txBody>
            <a:bodyPr wrap="square" rtlCol="0">
              <a:spAutoFit/>
            </a:bodyPr>
            <a:lstStyle/>
            <a:p>
              <a:pPr algn="ctr">
                <a:lnSpc>
                  <a:spcPct val="88000"/>
                </a:lnSpc>
                <a:spcBef>
                  <a:spcPts val="2400"/>
                </a:spcBef>
                <a:spcAft>
                  <a:spcPts val="1200"/>
                </a:spcAft>
              </a:pPr>
              <a:r>
                <a:rPr lang="en-US" sz="2800" dirty="0"/>
                <a:t>If you try your best on the Diagnostic, </a:t>
              </a:r>
              <a:br>
                <a:rPr lang="en-US" sz="2800" dirty="0"/>
              </a:br>
              <a:r>
                <a:rPr lang="en-US" sz="2800" dirty="0"/>
                <a:t>lessons will </a:t>
              </a:r>
              <a:r>
                <a:rPr lang="en-US" sz="2800" b="1" dirty="0"/>
                <a:t>match what you need to learn</a:t>
              </a:r>
              <a:r>
                <a:rPr lang="en-US" altLang="en-US" sz="2800" dirty="0"/>
                <a:t>.</a:t>
              </a:r>
            </a:p>
          </p:txBody>
        </p:sp>
      </p:grpSp>
    </p:spTree>
    <p:extLst>
      <p:ext uri="{BB962C8B-B14F-4D97-AF65-F5344CB8AC3E}">
        <p14:creationId xmlns:p14="http://schemas.microsoft.com/office/powerpoint/2010/main" val="16253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81546FCF-79D3-5747-A27A-3ADFE1BBC002}"/>
              </a:ext>
            </a:extLst>
          </p:cNvPr>
          <p:cNvSpPr/>
          <p:nvPr/>
        </p:nvSpPr>
        <p:spPr>
          <a:xfrm>
            <a:off x="2069046" y="274638"/>
            <a:ext cx="8315846" cy="6667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Title 1">
            <a:extLst>
              <a:ext uri="{FF2B5EF4-FFF2-40B4-BE49-F238E27FC236}">
                <a16:creationId xmlns:a16="http://schemas.microsoft.com/office/drawing/2014/main" id="{77739BE6-C0E0-D646-B24F-FA06E0FCB46D}"/>
              </a:ext>
            </a:extLst>
          </p:cNvPr>
          <p:cNvSpPr>
            <a:spLocks noGrp="1" noChangeArrowheads="1"/>
          </p:cNvSpPr>
          <p:nvPr>
            <p:ph type="title" idx="4294967295"/>
          </p:nvPr>
        </p:nvSpPr>
        <p:spPr>
          <a:xfrm>
            <a:off x="2237347" y="-54769"/>
            <a:ext cx="8315325" cy="1325563"/>
          </a:xfrm>
        </p:spPr>
        <p:txBody>
          <a:bodyPr>
            <a:normAutofit/>
          </a:bodyPr>
          <a:lstStyle/>
          <a:p>
            <a:pPr eaLnBrk="1" hangingPunct="1">
              <a:defRPr/>
            </a:pPr>
            <a:r>
              <a:rPr lang="en-US" altLang="en-US" sz="3700" b="1" dirty="0">
                <a:latin typeface="+mn-lt"/>
              </a:rPr>
              <a:t>Talk about How We Take the Diagnostic</a:t>
            </a:r>
          </a:p>
        </p:txBody>
      </p:sp>
      <p:sp>
        <p:nvSpPr>
          <p:cNvPr id="5" name="Rounded Rectangle 4">
            <a:extLst>
              <a:ext uri="{FF2B5EF4-FFF2-40B4-BE49-F238E27FC236}">
                <a16:creationId xmlns:a16="http://schemas.microsoft.com/office/drawing/2014/main" id="{8444EFC1-015C-0842-870C-FCDAF8915556}"/>
              </a:ext>
            </a:extLst>
          </p:cNvPr>
          <p:cNvSpPr/>
          <p:nvPr/>
        </p:nvSpPr>
        <p:spPr>
          <a:xfrm>
            <a:off x="2176620" y="1947749"/>
            <a:ext cx="7018180" cy="510778"/>
          </a:xfrm>
          <a:prstGeom prst="roundRect">
            <a:avLst/>
          </a:prstGeom>
          <a:solidFill>
            <a:schemeClr val="bg1"/>
          </a:solidFill>
          <a:ln w="38100">
            <a:solidFill>
              <a:srgbClr val="6A388A"/>
            </a:solidFill>
          </a:ln>
        </p:spPr>
        <p:txBody>
          <a:bodyPr wrap="square">
            <a:spAutoFit/>
          </a:bodyPr>
          <a:lstStyle/>
          <a:p>
            <a:pPr lvl="2">
              <a:spcAft>
                <a:spcPts val="2400"/>
              </a:spcAft>
            </a:pPr>
            <a:r>
              <a:rPr lang="en-US" sz="2400" b="1" dirty="0"/>
              <a:t>Something I did well was . . .</a:t>
            </a:r>
          </a:p>
        </p:txBody>
      </p:sp>
      <p:sp>
        <p:nvSpPr>
          <p:cNvPr id="7" name="Rounded Rectangle 6">
            <a:extLst>
              <a:ext uri="{FF2B5EF4-FFF2-40B4-BE49-F238E27FC236}">
                <a16:creationId xmlns:a16="http://schemas.microsoft.com/office/drawing/2014/main" id="{F70B4A92-A173-484F-BB8B-594784A4295E}"/>
              </a:ext>
            </a:extLst>
          </p:cNvPr>
          <p:cNvSpPr/>
          <p:nvPr/>
        </p:nvSpPr>
        <p:spPr>
          <a:xfrm>
            <a:off x="2176620" y="3173611"/>
            <a:ext cx="7018180" cy="510778"/>
          </a:xfrm>
          <a:prstGeom prst="roundRect">
            <a:avLst/>
          </a:prstGeom>
          <a:solidFill>
            <a:schemeClr val="bg1"/>
          </a:solidFill>
          <a:ln w="38100">
            <a:solidFill>
              <a:srgbClr val="6A388A"/>
            </a:solidFill>
          </a:ln>
        </p:spPr>
        <p:txBody>
          <a:bodyPr wrap="square">
            <a:spAutoFit/>
          </a:bodyPr>
          <a:lstStyle/>
          <a:p>
            <a:pPr lvl="2">
              <a:spcAft>
                <a:spcPts val="2400"/>
              </a:spcAft>
            </a:pPr>
            <a:r>
              <a:rPr lang="en-US" sz="2400" b="1" dirty="0"/>
              <a:t>I can work on . . . </a:t>
            </a:r>
            <a:endParaRPr lang="en-US" altLang="en-US" sz="2800" dirty="0"/>
          </a:p>
        </p:txBody>
      </p:sp>
    </p:spTree>
    <p:extLst>
      <p:ext uri="{BB962C8B-B14F-4D97-AF65-F5344CB8AC3E}">
        <p14:creationId xmlns:p14="http://schemas.microsoft.com/office/powerpoint/2010/main" val="239522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9FF4FA92-9F00-ED4B-8896-58CCE945C97E}"/>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932D130A-93EC-164D-9141-ABF47C6D1C0B}"/>
              </a:ext>
            </a:extLst>
          </p:cNvPr>
          <p:cNvSpPr/>
          <p:nvPr/>
        </p:nvSpPr>
        <p:spPr>
          <a:xfrm>
            <a:off x="2176161" y="368223"/>
            <a:ext cx="8481219" cy="769441"/>
          </a:xfrm>
          <a:prstGeom prst="rect">
            <a:avLst/>
          </a:prstGeom>
        </p:spPr>
        <p:txBody>
          <a:bodyPr wrap="square">
            <a:spAutoFit/>
          </a:bodyPr>
          <a:lstStyle/>
          <a:p>
            <a:pPr>
              <a:defRPr/>
            </a:pPr>
            <a:r>
              <a:rPr lang="en-US" altLang="en-US" sz="4400" b="1" dirty="0"/>
              <a:t>How does the Diagnostic work?</a:t>
            </a:r>
            <a:endParaRPr lang="en-US" sz="4400" dirty="0"/>
          </a:p>
        </p:txBody>
      </p:sp>
      <p:grpSp>
        <p:nvGrpSpPr>
          <p:cNvPr id="16" name="Group 15">
            <a:extLst>
              <a:ext uri="{FF2B5EF4-FFF2-40B4-BE49-F238E27FC236}">
                <a16:creationId xmlns:a16="http://schemas.microsoft.com/office/drawing/2014/main" id="{230FB228-0964-5E41-A247-F3D1A9171415}"/>
              </a:ext>
            </a:extLst>
          </p:cNvPr>
          <p:cNvGrpSpPr/>
          <p:nvPr/>
        </p:nvGrpSpPr>
        <p:grpSpPr>
          <a:xfrm>
            <a:off x="2803330" y="1597366"/>
            <a:ext cx="6585340" cy="1030003"/>
            <a:chOff x="79368" y="2251219"/>
            <a:chExt cx="6189219" cy="1127935"/>
          </a:xfrm>
          <a:solidFill>
            <a:schemeClr val="bg1">
              <a:lumMod val="85000"/>
            </a:schemeClr>
          </a:solidFill>
        </p:grpSpPr>
        <p:sp>
          <p:nvSpPr>
            <p:cNvPr id="17" name="Rounded Rectangle 16">
              <a:extLst>
                <a:ext uri="{FF2B5EF4-FFF2-40B4-BE49-F238E27FC236}">
                  <a16:creationId xmlns:a16="http://schemas.microsoft.com/office/drawing/2014/main" id="{68A151A3-56AD-8A4F-849D-6FA4C9542D13}"/>
                </a:ext>
              </a:extLst>
            </p:cNvPr>
            <p:cNvSpPr/>
            <p:nvPr/>
          </p:nvSpPr>
          <p:spPr>
            <a:xfrm>
              <a:off x="79368" y="2251219"/>
              <a:ext cx="6189219" cy="112793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F92AC96-A171-E94C-9DEA-6599C6FC4803}"/>
                </a:ext>
              </a:extLst>
            </p:cNvPr>
            <p:cNvSpPr txBox="1"/>
            <p:nvPr/>
          </p:nvSpPr>
          <p:spPr>
            <a:xfrm>
              <a:off x="153014" y="2334332"/>
              <a:ext cx="6048609" cy="1044822"/>
            </a:xfrm>
            <a:prstGeom prst="rect">
              <a:avLst/>
            </a:prstGeom>
            <a:noFill/>
          </p:spPr>
          <p:txBody>
            <a:bodyPr wrap="square" rtlCol="0">
              <a:spAutoFit/>
            </a:bodyPr>
            <a:lstStyle/>
            <a:p>
              <a:pPr>
                <a:spcAft>
                  <a:spcPts val="1200"/>
                </a:spcAft>
              </a:pPr>
              <a:r>
                <a:rPr lang="en-US" altLang="en-US" sz="2800" i="1" dirty="0" err="1"/>
                <a:t>i</a:t>
              </a:r>
              <a:r>
                <a:rPr lang="en-US" altLang="en-US" sz="2800" i="1" dirty="0"/>
                <a:t>-Ready </a:t>
              </a:r>
              <a:r>
                <a:rPr lang="en-US" altLang="en-US" sz="2800" dirty="0"/>
                <a:t>is</a:t>
              </a:r>
              <a:r>
                <a:rPr lang="en-US" altLang="en-US" sz="2800" i="1" dirty="0"/>
                <a:t> </a:t>
              </a:r>
              <a:r>
                <a:rPr lang="en-US" altLang="en-US" sz="2800" dirty="0"/>
                <a:t>an </a:t>
              </a:r>
              <a:r>
                <a:rPr lang="en-US" altLang="en-US" sz="2800" b="1" dirty="0"/>
                <a:t>adaptive test</a:t>
              </a:r>
              <a:r>
                <a:rPr lang="en-US" altLang="en-US" sz="2800" dirty="0"/>
                <a:t>. This means the questions change based on your answers.</a:t>
              </a:r>
              <a:endParaRPr lang="en-US" altLang="en-US" sz="2800" b="1" dirty="0"/>
            </a:p>
          </p:txBody>
        </p:sp>
      </p:grpSp>
      <p:grpSp>
        <p:nvGrpSpPr>
          <p:cNvPr id="22" name="Group 21">
            <a:extLst>
              <a:ext uri="{FF2B5EF4-FFF2-40B4-BE49-F238E27FC236}">
                <a16:creationId xmlns:a16="http://schemas.microsoft.com/office/drawing/2014/main" id="{BDA2CB9E-5CB3-E34B-ADAB-9F4FBA9CF65D}"/>
              </a:ext>
            </a:extLst>
          </p:cNvPr>
          <p:cNvGrpSpPr/>
          <p:nvPr/>
        </p:nvGrpSpPr>
        <p:grpSpPr>
          <a:xfrm>
            <a:off x="3951074" y="2997591"/>
            <a:ext cx="4289852" cy="717815"/>
            <a:chOff x="79368" y="2251219"/>
            <a:chExt cx="4031809" cy="786064"/>
          </a:xfrm>
          <a:solidFill>
            <a:schemeClr val="bg1">
              <a:lumMod val="85000"/>
            </a:schemeClr>
          </a:solidFill>
        </p:grpSpPr>
        <p:sp>
          <p:nvSpPr>
            <p:cNvPr id="23" name="Rounded Rectangle 22">
              <a:extLst>
                <a:ext uri="{FF2B5EF4-FFF2-40B4-BE49-F238E27FC236}">
                  <a16:creationId xmlns:a16="http://schemas.microsoft.com/office/drawing/2014/main" id="{8775372B-B853-D344-A82E-05A5F73FB016}"/>
                </a:ext>
              </a:extLst>
            </p:cNvPr>
            <p:cNvSpPr/>
            <p:nvPr/>
          </p:nvSpPr>
          <p:spPr>
            <a:xfrm>
              <a:off x="79368" y="2251219"/>
              <a:ext cx="4031809" cy="78606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BDB221A-B767-8840-9003-78F5BFEA551B}"/>
                </a:ext>
              </a:extLst>
            </p:cNvPr>
            <p:cNvSpPr txBox="1"/>
            <p:nvPr/>
          </p:nvSpPr>
          <p:spPr>
            <a:xfrm>
              <a:off x="175334" y="2334332"/>
              <a:ext cx="3891200" cy="572967"/>
            </a:xfrm>
            <a:prstGeom prst="rect">
              <a:avLst/>
            </a:prstGeom>
            <a:noFill/>
          </p:spPr>
          <p:txBody>
            <a:bodyPr wrap="square" rtlCol="0">
              <a:spAutoFit/>
            </a:bodyPr>
            <a:lstStyle/>
            <a:p>
              <a:r>
                <a:rPr lang="en-US" altLang="en-US" sz="2800" b="1" dirty="0"/>
                <a:t>Some questions will be . . .</a:t>
              </a:r>
              <a:endParaRPr lang="en-US" sz="2800" dirty="0"/>
            </a:p>
          </p:txBody>
        </p:sp>
      </p:grpSp>
      <p:grpSp>
        <p:nvGrpSpPr>
          <p:cNvPr id="9" name="Group 8">
            <a:extLst>
              <a:ext uri="{FF2B5EF4-FFF2-40B4-BE49-F238E27FC236}">
                <a16:creationId xmlns:a16="http://schemas.microsoft.com/office/drawing/2014/main" id="{5EA30C71-7EB4-FA4F-92DE-9175F5FFEE86}"/>
              </a:ext>
            </a:extLst>
          </p:cNvPr>
          <p:cNvGrpSpPr/>
          <p:nvPr/>
        </p:nvGrpSpPr>
        <p:grpSpPr>
          <a:xfrm>
            <a:off x="2568649" y="3989267"/>
            <a:ext cx="2177242" cy="2177242"/>
            <a:chOff x="1044649" y="3989267"/>
            <a:chExt cx="2177242" cy="2177242"/>
          </a:xfrm>
        </p:grpSpPr>
        <p:pic>
          <p:nvPicPr>
            <p:cNvPr id="3" name="Picture 2" descr="A close up of a logo&#10;&#10;Description automatically generated">
              <a:extLst>
                <a:ext uri="{FF2B5EF4-FFF2-40B4-BE49-F238E27FC236}">
                  <a16:creationId xmlns:a16="http://schemas.microsoft.com/office/drawing/2014/main" id="{CA115A31-F4F6-FD41-AEF5-DC30A94C2EEB}"/>
                </a:ext>
              </a:extLst>
            </p:cNvPr>
            <p:cNvPicPr>
              <a:picLocks noChangeAspect="1"/>
            </p:cNvPicPr>
            <p:nvPr/>
          </p:nvPicPr>
          <p:blipFill>
            <a:blip r:embed="rId3"/>
            <a:stretch>
              <a:fillRect/>
            </a:stretch>
          </p:blipFill>
          <p:spPr>
            <a:xfrm>
              <a:off x="1044649" y="3989267"/>
              <a:ext cx="2177242" cy="2177242"/>
            </a:xfrm>
            <a:prstGeom prst="rect">
              <a:avLst/>
            </a:prstGeom>
            <a:ln w="38100">
              <a:noFill/>
            </a:ln>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75674DD1-1379-DD46-BC21-5A2807CDF375}"/>
                </a:ext>
              </a:extLst>
            </p:cNvPr>
            <p:cNvSpPr/>
            <p:nvPr/>
          </p:nvSpPr>
          <p:spPr>
            <a:xfrm>
              <a:off x="1961241" y="5601235"/>
              <a:ext cx="931665" cy="461665"/>
            </a:xfrm>
            <a:prstGeom prst="rect">
              <a:avLst/>
            </a:prstGeom>
          </p:spPr>
          <p:txBody>
            <a:bodyPr wrap="none">
              <a:spAutoFit/>
            </a:bodyPr>
            <a:lstStyle/>
            <a:p>
              <a:r>
                <a:rPr lang="en-US" altLang="en-US" sz="2400" b="1" dirty="0">
                  <a:solidFill>
                    <a:schemeClr val="bg1"/>
                  </a:solidFill>
                </a:rPr>
                <a:t>HARD</a:t>
              </a:r>
              <a:endParaRPr lang="en-US" dirty="0">
                <a:solidFill>
                  <a:schemeClr val="bg1"/>
                </a:solidFill>
              </a:endParaRPr>
            </a:p>
          </p:txBody>
        </p:sp>
      </p:grpSp>
      <p:grpSp>
        <p:nvGrpSpPr>
          <p:cNvPr id="10" name="Group 9">
            <a:extLst>
              <a:ext uri="{FF2B5EF4-FFF2-40B4-BE49-F238E27FC236}">
                <a16:creationId xmlns:a16="http://schemas.microsoft.com/office/drawing/2014/main" id="{D08C995A-F1F2-6448-A372-2CD965706C35}"/>
              </a:ext>
            </a:extLst>
          </p:cNvPr>
          <p:cNvGrpSpPr/>
          <p:nvPr/>
        </p:nvGrpSpPr>
        <p:grpSpPr>
          <a:xfrm>
            <a:off x="5007379" y="3989267"/>
            <a:ext cx="2177242" cy="2177242"/>
            <a:chOff x="3483379" y="3989267"/>
            <a:chExt cx="2177242" cy="2177242"/>
          </a:xfrm>
        </p:grpSpPr>
        <p:pic>
          <p:nvPicPr>
            <p:cNvPr id="5" name="Picture 4" descr="A picture containing light&#10;&#10;Description automatically generated">
              <a:extLst>
                <a:ext uri="{FF2B5EF4-FFF2-40B4-BE49-F238E27FC236}">
                  <a16:creationId xmlns:a16="http://schemas.microsoft.com/office/drawing/2014/main" id="{A210BE8E-6276-1D4C-AD78-C97272C5B2C1}"/>
                </a:ext>
              </a:extLst>
            </p:cNvPr>
            <p:cNvPicPr>
              <a:picLocks noChangeAspect="1"/>
            </p:cNvPicPr>
            <p:nvPr/>
          </p:nvPicPr>
          <p:blipFill>
            <a:blip r:embed="rId4"/>
            <a:stretch>
              <a:fillRect/>
            </a:stretch>
          </p:blipFill>
          <p:spPr>
            <a:xfrm>
              <a:off x="3483379" y="3989267"/>
              <a:ext cx="2177242" cy="2177242"/>
            </a:xfrm>
            <a:prstGeom prst="rect">
              <a:avLst/>
            </a:prstGeom>
            <a:ln w="38100">
              <a:noFill/>
            </a:ln>
            <a:effectLst>
              <a:outerShdw blurRad="63500" sx="102000" sy="102000" algn="ctr" rotWithShape="0">
                <a:prstClr val="black">
                  <a:alpha val="40000"/>
                </a:prstClr>
              </a:outerShdw>
            </a:effectLst>
          </p:spPr>
        </p:pic>
        <p:sp>
          <p:nvSpPr>
            <p:cNvPr id="28" name="Rectangle 27">
              <a:extLst>
                <a:ext uri="{FF2B5EF4-FFF2-40B4-BE49-F238E27FC236}">
                  <a16:creationId xmlns:a16="http://schemas.microsoft.com/office/drawing/2014/main" id="{EB080EDD-D7C8-0642-8C72-C734D4B526C9}"/>
                </a:ext>
              </a:extLst>
            </p:cNvPr>
            <p:cNvSpPr/>
            <p:nvPr/>
          </p:nvSpPr>
          <p:spPr>
            <a:xfrm>
              <a:off x="3809498" y="5611567"/>
              <a:ext cx="817853" cy="461665"/>
            </a:xfrm>
            <a:prstGeom prst="rect">
              <a:avLst/>
            </a:prstGeom>
          </p:spPr>
          <p:txBody>
            <a:bodyPr wrap="none">
              <a:spAutoFit/>
            </a:bodyPr>
            <a:lstStyle/>
            <a:p>
              <a:r>
                <a:rPr lang="en-US" altLang="en-US" sz="2400" b="1" dirty="0">
                  <a:solidFill>
                    <a:schemeClr val="bg1"/>
                  </a:solidFill>
                </a:rPr>
                <a:t>EASY</a:t>
              </a:r>
              <a:endParaRPr lang="en-US" dirty="0">
                <a:solidFill>
                  <a:schemeClr val="bg1"/>
                </a:solidFill>
              </a:endParaRPr>
            </a:p>
          </p:txBody>
        </p:sp>
      </p:grpSp>
      <p:grpSp>
        <p:nvGrpSpPr>
          <p:cNvPr id="11" name="Group 10">
            <a:extLst>
              <a:ext uri="{FF2B5EF4-FFF2-40B4-BE49-F238E27FC236}">
                <a16:creationId xmlns:a16="http://schemas.microsoft.com/office/drawing/2014/main" id="{4CEEF902-AD25-AB47-AF9B-99BEB9BF9A61}"/>
              </a:ext>
            </a:extLst>
          </p:cNvPr>
          <p:cNvGrpSpPr/>
          <p:nvPr/>
        </p:nvGrpSpPr>
        <p:grpSpPr>
          <a:xfrm>
            <a:off x="7446109" y="3989267"/>
            <a:ext cx="2177242" cy="2177242"/>
            <a:chOff x="5922109" y="3989267"/>
            <a:chExt cx="2177242" cy="2177242"/>
          </a:xfrm>
        </p:grpSpPr>
        <p:pic>
          <p:nvPicPr>
            <p:cNvPr id="7" name="Picture 6" descr="A close up of a logo&#10;&#10;Description automatically generated">
              <a:extLst>
                <a:ext uri="{FF2B5EF4-FFF2-40B4-BE49-F238E27FC236}">
                  <a16:creationId xmlns:a16="http://schemas.microsoft.com/office/drawing/2014/main" id="{818ABC0C-9117-1A4B-892C-C5234AD5E69C}"/>
                </a:ext>
              </a:extLst>
            </p:cNvPr>
            <p:cNvPicPr>
              <a:picLocks noChangeAspect="1"/>
            </p:cNvPicPr>
            <p:nvPr/>
          </p:nvPicPr>
          <p:blipFill>
            <a:blip r:embed="rId5"/>
            <a:stretch>
              <a:fillRect/>
            </a:stretch>
          </p:blipFill>
          <p:spPr>
            <a:xfrm>
              <a:off x="5922109" y="3989267"/>
              <a:ext cx="2177242" cy="2177242"/>
            </a:xfrm>
            <a:prstGeom prst="rect">
              <a:avLst/>
            </a:prstGeom>
            <a:ln w="38100">
              <a:noFill/>
            </a:ln>
            <a:effectLst>
              <a:outerShdw blurRad="63500" sx="102000" sy="102000" algn="ctr" rotWithShape="0">
                <a:prstClr val="black">
                  <a:alpha val="40000"/>
                </a:prstClr>
              </a:outerShdw>
            </a:effectLst>
          </p:spPr>
        </p:pic>
        <p:sp>
          <p:nvSpPr>
            <p:cNvPr id="29" name="Rectangle 28">
              <a:extLst>
                <a:ext uri="{FF2B5EF4-FFF2-40B4-BE49-F238E27FC236}">
                  <a16:creationId xmlns:a16="http://schemas.microsoft.com/office/drawing/2014/main" id="{364A4A47-669C-B649-BC10-6A4EC7862AC7}"/>
                </a:ext>
              </a:extLst>
            </p:cNvPr>
            <p:cNvSpPr/>
            <p:nvPr/>
          </p:nvSpPr>
          <p:spPr>
            <a:xfrm>
              <a:off x="6199593" y="5601235"/>
              <a:ext cx="1648400" cy="461665"/>
            </a:xfrm>
            <a:prstGeom prst="rect">
              <a:avLst/>
            </a:prstGeom>
          </p:spPr>
          <p:txBody>
            <a:bodyPr wrap="none">
              <a:spAutoFit/>
            </a:bodyPr>
            <a:lstStyle/>
            <a:p>
              <a:r>
                <a:rPr lang="en-US" altLang="en-US" sz="2400" b="1" dirty="0">
                  <a:solidFill>
                    <a:schemeClr val="bg1"/>
                  </a:solidFill>
                </a:rPr>
                <a:t>JUST RIGHT</a:t>
              </a:r>
              <a:endParaRPr lang="en-US" dirty="0">
                <a:solidFill>
                  <a:schemeClr val="bg1"/>
                </a:solidFill>
              </a:endParaRPr>
            </a:p>
          </p:txBody>
        </p:sp>
      </p:grpSp>
    </p:spTree>
    <p:extLst>
      <p:ext uri="{BB962C8B-B14F-4D97-AF65-F5344CB8AC3E}">
        <p14:creationId xmlns:p14="http://schemas.microsoft.com/office/powerpoint/2010/main" val="10599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grpSp>
        <p:nvGrpSpPr>
          <p:cNvPr id="13" name="Group 12">
            <a:extLst>
              <a:ext uri="{FF2B5EF4-FFF2-40B4-BE49-F238E27FC236}">
                <a16:creationId xmlns:a16="http://schemas.microsoft.com/office/drawing/2014/main" id="{76E27D60-C533-3248-9290-991AC6A033BD}"/>
              </a:ext>
            </a:extLst>
          </p:cNvPr>
          <p:cNvGrpSpPr/>
          <p:nvPr/>
        </p:nvGrpSpPr>
        <p:grpSpPr>
          <a:xfrm>
            <a:off x="1977430" y="2061745"/>
            <a:ext cx="8030710" cy="3656232"/>
            <a:chOff x="453430" y="2061745"/>
            <a:chExt cx="8030710" cy="3656232"/>
          </a:xfrm>
        </p:grpSpPr>
        <p:pic>
          <p:nvPicPr>
            <p:cNvPr id="14" name="Picture 13">
              <a:extLst>
                <a:ext uri="{FF2B5EF4-FFF2-40B4-BE49-F238E27FC236}">
                  <a16:creationId xmlns:a16="http://schemas.microsoft.com/office/drawing/2014/main" id="{EAD92F50-26F7-A94D-ADCD-177675276D06}"/>
                </a:ext>
              </a:extLst>
            </p:cNvPr>
            <p:cNvPicPr>
              <a:picLocks noChangeAspect="1"/>
            </p:cNvPicPr>
            <p:nvPr/>
          </p:nvPicPr>
          <p:blipFill>
            <a:blip r:embed="rId3"/>
            <a:srcRect/>
            <a:stretch/>
          </p:blipFill>
          <p:spPr>
            <a:xfrm flipH="1">
              <a:off x="453430" y="2061745"/>
              <a:ext cx="3656232" cy="3656232"/>
            </a:xfrm>
            <a:prstGeom prst="rect">
              <a:avLst/>
            </a:prstGeom>
            <a:effectLst>
              <a:outerShdw blurRad="63500" sx="102000" sy="102000" algn="ctr" rotWithShape="0">
                <a:prstClr val="black">
                  <a:alpha val="40000"/>
                </a:prstClr>
              </a:outerShdw>
            </a:effectLst>
          </p:spPr>
        </p:pic>
        <p:grpSp>
          <p:nvGrpSpPr>
            <p:cNvPr id="21" name="Group 20">
              <a:extLst>
                <a:ext uri="{FF2B5EF4-FFF2-40B4-BE49-F238E27FC236}">
                  <a16:creationId xmlns:a16="http://schemas.microsoft.com/office/drawing/2014/main" id="{72EA41B1-523E-844A-A0CF-8F9CCA859A0F}"/>
                </a:ext>
              </a:extLst>
            </p:cNvPr>
            <p:cNvGrpSpPr/>
            <p:nvPr/>
          </p:nvGrpSpPr>
          <p:grpSpPr>
            <a:xfrm>
              <a:off x="4827908" y="2495296"/>
              <a:ext cx="3656232" cy="2908254"/>
              <a:chOff x="193254" y="2308052"/>
              <a:chExt cx="6500740" cy="692641"/>
            </a:xfrm>
            <a:solidFill>
              <a:schemeClr val="bg1">
                <a:lumMod val="85000"/>
              </a:schemeClr>
            </a:solidFill>
          </p:grpSpPr>
          <p:sp>
            <p:nvSpPr>
              <p:cNvPr id="24" name="Rounded Rectangle 23">
                <a:extLst>
                  <a:ext uri="{FF2B5EF4-FFF2-40B4-BE49-F238E27FC236}">
                    <a16:creationId xmlns:a16="http://schemas.microsoft.com/office/drawing/2014/main" id="{D0A0DB3A-1193-6D4F-BDFB-B14A732A3741}"/>
                  </a:ext>
                </a:extLst>
              </p:cNvPr>
              <p:cNvSpPr/>
              <p:nvPr/>
            </p:nvSpPr>
            <p:spPr>
              <a:xfrm>
                <a:off x="193254" y="2308052"/>
                <a:ext cx="6500740" cy="69264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2F4C17-2C25-AA42-89BB-A562CE2AAF98}"/>
                  </a:ext>
                </a:extLst>
              </p:cNvPr>
              <p:cNvSpPr txBox="1"/>
              <p:nvPr/>
            </p:nvSpPr>
            <p:spPr>
              <a:xfrm>
                <a:off x="368474" y="2335512"/>
                <a:ext cx="6164428" cy="637721"/>
              </a:xfrm>
              <a:prstGeom prst="rect">
                <a:avLst/>
              </a:prstGeom>
              <a:noFill/>
            </p:spPr>
            <p:txBody>
              <a:bodyPr wrap="square" rtlCol="0">
                <a:spAutoFit/>
              </a:bodyPr>
              <a:lstStyle/>
              <a:p>
                <a:pPr marL="11430"/>
                <a:r>
                  <a:rPr lang="en-US" sz="2800" dirty="0"/>
                  <a:t>Remember </a:t>
                </a:r>
                <a:r>
                  <a:rPr lang="en-US" sz="2800" b="1" dirty="0"/>
                  <a:t>this test is adaptive</a:t>
                </a:r>
                <a:r>
                  <a:rPr lang="en-US" sz="2800" dirty="0"/>
                  <a:t>! You should try your best, but know that you'll get questions you don't know how to answer. </a:t>
                </a:r>
              </a:p>
            </p:txBody>
          </p:sp>
        </p:grpSp>
      </p:grpSp>
    </p:spTree>
    <p:extLst>
      <p:ext uri="{BB962C8B-B14F-4D97-AF65-F5344CB8AC3E}">
        <p14:creationId xmlns:p14="http://schemas.microsoft.com/office/powerpoint/2010/main" val="89289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grpSp>
        <p:nvGrpSpPr>
          <p:cNvPr id="17" name="Group 16">
            <a:extLst>
              <a:ext uri="{FF2B5EF4-FFF2-40B4-BE49-F238E27FC236}">
                <a16:creationId xmlns:a16="http://schemas.microsoft.com/office/drawing/2014/main" id="{0E6C06E7-AD5C-C444-817B-34F75E885A3A}"/>
              </a:ext>
            </a:extLst>
          </p:cNvPr>
          <p:cNvGrpSpPr/>
          <p:nvPr/>
        </p:nvGrpSpPr>
        <p:grpSpPr>
          <a:xfrm>
            <a:off x="2340786" y="1954193"/>
            <a:ext cx="7317378" cy="3505513"/>
            <a:chOff x="816786" y="1954192"/>
            <a:chExt cx="7317378" cy="3505513"/>
          </a:xfrm>
        </p:grpSpPr>
        <p:pic>
          <p:nvPicPr>
            <p:cNvPr id="15" name="Picture 14">
              <a:extLst>
                <a:ext uri="{FF2B5EF4-FFF2-40B4-BE49-F238E27FC236}">
                  <a16:creationId xmlns:a16="http://schemas.microsoft.com/office/drawing/2014/main" id="{9AE46FF7-0B1E-1E42-BE8C-2084C89C7640}"/>
                </a:ext>
              </a:extLst>
            </p:cNvPr>
            <p:cNvPicPr>
              <a:picLocks noChangeAspect="1"/>
            </p:cNvPicPr>
            <p:nvPr/>
          </p:nvPicPr>
          <p:blipFill>
            <a:blip r:embed="rId3"/>
            <a:srcRect/>
            <a:stretch/>
          </p:blipFill>
          <p:spPr>
            <a:xfrm>
              <a:off x="816786" y="1954192"/>
              <a:ext cx="3505513" cy="3505513"/>
            </a:xfrm>
            <a:prstGeom prst="rect">
              <a:avLst/>
            </a:prstGeom>
            <a:effectLst>
              <a:outerShdw blurRad="63500" sx="102000" sy="102000" algn="ctr" rotWithShape="0">
                <a:prstClr val="black">
                  <a:alpha val="40000"/>
                </a:prstClr>
              </a:outerShdw>
            </a:effectLst>
          </p:spPr>
        </p:pic>
        <p:grpSp>
          <p:nvGrpSpPr>
            <p:cNvPr id="34" name="Group 33">
              <a:extLst>
                <a:ext uri="{FF2B5EF4-FFF2-40B4-BE49-F238E27FC236}">
                  <a16:creationId xmlns:a16="http://schemas.microsoft.com/office/drawing/2014/main" id="{6D5C5C6F-F701-DE42-ABC8-19922B4B2011}"/>
                </a:ext>
              </a:extLst>
            </p:cNvPr>
            <p:cNvGrpSpPr/>
            <p:nvPr/>
          </p:nvGrpSpPr>
          <p:grpSpPr>
            <a:xfrm>
              <a:off x="5123905" y="2383856"/>
              <a:ext cx="3010259" cy="2103665"/>
              <a:chOff x="193254" y="2308052"/>
              <a:chExt cx="5352208" cy="501017"/>
            </a:xfrm>
            <a:solidFill>
              <a:schemeClr val="bg1">
                <a:lumMod val="85000"/>
              </a:schemeClr>
            </a:solidFill>
          </p:grpSpPr>
          <p:sp>
            <p:nvSpPr>
              <p:cNvPr id="35" name="Rounded Rectangle 34">
                <a:extLst>
                  <a:ext uri="{FF2B5EF4-FFF2-40B4-BE49-F238E27FC236}">
                    <a16:creationId xmlns:a16="http://schemas.microsoft.com/office/drawing/2014/main" id="{5953EC8D-CE1E-4741-A255-4F0B88057E66}"/>
                  </a:ext>
                </a:extLst>
              </p:cNvPr>
              <p:cNvSpPr/>
              <p:nvPr/>
            </p:nvSpPr>
            <p:spPr>
              <a:xfrm>
                <a:off x="193254" y="2308052"/>
                <a:ext cx="5352204" cy="501017"/>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9F9637A-A879-1E44-AF4B-A370DE2A16C2}"/>
                  </a:ext>
                </a:extLst>
              </p:cNvPr>
              <p:cNvSpPr txBox="1"/>
              <p:nvPr/>
            </p:nvSpPr>
            <p:spPr>
              <a:xfrm>
                <a:off x="368477" y="2335512"/>
                <a:ext cx="5176985" cy="473557"/>
              </a:xfrm>
              <a:prstGeom prst="rect">
                <a:avLst/>
              </a:prstGeom>
              <a:noFill/>
              <a:ln>
                <a:noFill/>
              </a:ln>
            </p:spPr>
            <p:txBody>
              <a:bodyPr wrap="square" rtlCol="0">
                <a:spAutoFit/>
              </a:bodyPr>
              <a:lstStyle/>
              <a:p>
                <a:pPr marL="68580">
                  <a:lnSpc>
                    <a:spcPct val="88000"/>
                  </a:lnSpc>
                  <a:spcAft>
                    <a:spcPts val="1200"/>
                  </a:spcAft>
                </a:pPr>
                <a:r>
                  <a:rPr lang="en-US" altLang="en-US" sz="2800" b="1" dirty="0"/>
                  <a:t>Try your best. </a:t>
                </a:r>
                <a:br>
                  <a:rPr lang="en-US" altLang="en-US" sz="2800" b="1" dirty="0"/>
                </a:br>
                <a:r>
                  <a:rPr lang="en-US" altLang="en-US" sz="2800" b="1" dirty="0"/>
                  <a:t>Do not rush</a:t>
                </a:r>
                <a:r>
                  <a:rPr lang="en-US" altLang="en-US" sz="2800" dirty="0"/>
                  <a:t>,</a:t>
                </a:r>
                <a:r>
                  <a:rPr lang="en-US" altLang="en-US" sz="2800" b="1" dirty="0"/>
                  <a:t> </a:t>
                </a:r>
                <a:r>
                  <a:rPr lang="en-US" altLang="en-US" sz="2800" dirty="0"/>
                  <a:t>but do not spend too much time on any one question.</a:t>
                </a:r>
              </a:p>
            </p:txBody>
          </p:sp>
        </p:grpSp>
      </p:grpSp>
    </p:spTree>
    <p:extLst>
      <p:ext uri="{BB962C8B-B14F-4D97-AF65-F5344CB8AC3E}">
        <p14:creationId xmlns:p14="http://schemas.microsoft.com/office/powerpoint/2010/main" val="296470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grpSp>
        <p:nvGrpSpPr>
          <p:cNvPr id="9" name="Group 8">
            <a:extLst>
              <a:ext uri="{FF2B5EF4-FFF2-40B4-BE49-F238E27FC236}">
                <a16:creationId xmlns:a16="http://schemas.microsoft.com/office/drawing/2014/main" id="{547E9EC0-7B03-E346-A6D2-CA7A9E7A6447}"/>
              </a:ext>
            </a:extLst>
          </p:cNvPr>
          <p:cNvGrpSpPr/>
          <p:nvPr/>
        </p:nvGrpSpPr>
        <p:grpSpPr>
          <a:xfrm>
            <a:off x="2274747" y="1939373"/>
            <a:ext cx="7800769" cy="4045101"/>
            <a:chOff x="629392" y="1708774"/>
            <a:chExt cx="7800769" cy="4045101"/>
          </a:xfrm>
        </p:grpSpPr>
        <p:sp>
          <p:nvSpPr>
            <p:cNvPr id="32" name="Rounded Rectangle 31">
              <a:extLst>
                <a:ext uri="{FF2B5EF4-FFF2-40B4-BE49-F238E27FC236}">
                  <a16:creationId xmlns:a16="http://schemas.microsoft.com/office/drawing/2014/main" id="{905E6442-52F5-6B49-819E-802C35008128}"/>
                </a:ext>
              </a:extLst>
            </p:cNvPr>
            <p:cNvSpPr/>
            <p:nvPr/>
          </p:nvSpPr>
          <p:spPr>
            <a:xfrm>
              <a:off x="629392" y="1708774"/>
              <a:ext cx="7800769" cy="138896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DCDA015-90B7-6B45-B582-D2AFFC212758}"/>
                </a:ext>
              </a:extLst>
            </p:cNvPr>
            <p:cNvSpPr txBox="1"/>
            <p:nvPr/>
          </p:nvSpPr>
          <p:spPr>
            <a:xfrm>
              <a:off x="722914" y="1824073"/>
              <a:ext cx="7661069" cy="1229952"/>
            </a:xfrm>
            <a:prstGeom prst="rect">
              <a:avLst/>
            </a:prstGeom>
            <a:noFill/>
          </p:spPr>
          <p:txBody>
            <a:bodyPr wrap="square" rtlCol="0">
              <a:spAutoFit/>
            </a:bodyPr>
            <a:lstStyle/>
            <a:p>
              <a:pPr indent="-274320">
                <a:lnSpc>
                  <a:spcPct val="88000"/>
                </a:lnSpc>
                <a:spcAft>
                  <a:spcPts val="1200"/>
                </a:spcAft>
              </a:pPr>
              <a:r>
                <a:rPr lang="en-US" altLang="en-US" sz="2800" dirty="0"/>
                <a:t>You will see questions </a:t>
              </a:r>
              <a:r>
                <a:rPr lang="en-US" altLang="en-US" sz="2800" b="1" dirty="0"/>
                <a:t>you won’t know how to answer</a:t>
              </a:r>
              <a:r>
                <a:rPr lang="en-US" altLang="en-US" sz="2800" dirty="0"/>
                <a:t> because you haven’t learned them yet. </a:t>
              </a:r>
              <a:br>
                <a:rPr lang="en-US" altLang="en-US" sz="2800" dirty="0"/>
              </a:br>
              <a:r>
                <a:rPr lang="en-US" altLang="en-US" sz="2800" dirty="0"/>
                <a:t>That is okay! </a:t>
              </a:r>
              <a:r>
                <a:rPr lang="en-US" altLang="en-US" sz="2800" b="1" dirty="0"/>
                <a:t>Choose</a:t>
              </a:r>
              <a:r>
                <a:rPr lang="en-US" altLang="en-US" sz="2800" dirty="0"/>
                <a:t> </a:t>
              </a:r>
              <a:r>
                <a:rPr lang="en-US" altLang="en-US" sz="2800" b="1" dirty="0"/>
                <a:t>the best answer </a:t>
              </a:r>
              <a:r>
                <a:rPr lang="en-US" altLang="en-US" sz="2800" dirty="0"/>
                <a:t>and move on. </a:t>
              </a:r>
            </a:p>
          </p:txBody>
        </p:sp>
        <p:pic>
          <p:nvPicPr>
            <p:cNvPr id="3" name="Picture 2" descr="A picture containing clock&#10;&#10;Description automatically generated">
              <a:extLst>
                <a:ext uri="{FF2B5EF4-FFF2-40B4-BE49-F238E27FC236}">
                  <a16:creationId xmlns:a16="http://schemas.microsoft.com/office/drawing/2014/main" id="{DBD161EA-0218-C343-8696-6D583CFD0F70}"/>
                </a:ext>
              </a:extLst>
            </p:cNvPr>
            <p:cNvPicPr>
              <a:picLocks noChangeAspect="1"/>
            </p:cNvPicPr>
            <p:nvPr/>
          </p:nvPicPr>
          <p:blipFill>
            <a:blip r:embed="rId3"/>
            <a:stretch>
              <a:fillRect/>
            </a:stretch>
          </p:blipFill>
          <p:spPr>
            <a:xfrm>
              <a:off x="649997" y="3576633"/>
              <a:ext cx="2177242" cy="2177242"/>
            </a:xfrm>
            <a:prstGeom prst="rect">
              <a:avLst/>
            </a:prstGeom>
          </p:spPr>
        </p:pic>
        <p:pic>
          <p:nvPicPr>
            <p:cNvPr id="5" name="Picture 4">
              <a:extLst>
                <a:ext uri="{FF2B5EF4-FFF2-40B4-BE49-F238E27FC236}">
                  <a16:creationId xmlns:a16="http://schemas.microsoft.com/office/drawing/2014/main" id="{551369D4-6E4C-FD49-BB4A-60C6BE435EB6}"/>
                </a:ext>
              </a:extLst>
            </p:cNvPr>
            <p:cNvPicPr>
              <a:picLocks noChangeAspect="1"/>
            </p:cNvPicPr>
            <p:nvPr/>
          </p:nvPicPr>
          <p:blipFill>
            <a:blip r:embed="rId4"/>
            <a:stretch>
              <a:fillRect/>
            </a:stretch>
          </p:blipFill>
          <p:spPr>
            <a:xfrm>
              <a:off x="3451457" y="3576633"/>
              <a:ext cx="2177242" cy="2177242"/>
            </a:xfrm>
            <a:prstGeom prst="rect">
              <a:avLst/>
            </a:prstGeom>
          </p:spPr>
        </p:pic>
        <p:pic>
          <p:nvPicPr>
            <p:cNvPr id="8" name="Picture 7" descr="A close up of a logo&#10;&#10;Description automatically generated">
              <a:extLst>
                <a:ext uri="{FF2B5EF4-FFF2-40B4-BE49-F238E27FC236}">
                  <a16:creationId xmlns:a16="http://schemas.microsoft.com/office/drawing/2014/main" id="{6570EA1C-4C68-0E47-8DDC-50671A0971FA}"/>
                </a:ext>
              </a:extLst>
            </p:cNvPr>
            <p:cNvPicPr>
              <a:picLocks noChangeAspect="1"/>
            </p:cNvPicPr>
            <p:nvPr/>
          </p:nvPicPr>
          <p:blipFill>
            <a:blip r:embed="rId5"/>
            <a:stretch>
              <a:fillRect/>
            </a:stretch>
          </p:blipFill>
          <p:spPr>
            <a:xfrm>
              <a:off x="6252917" y="3576633"/>
              <a:ext cx="2177242" cy="2177242"/>
            </a:xfrm>
            <a:prstGeom prst="rect">
              <a:avLst/>
            </a:prstGeom>
          </p:spPr>
        </p:pic>
        <p:sp>
          <p:nvSpPr>
            <p:cNvPr id="27" name="Rectangle 26">
              <a:extLst>
                <a:ext uri="{FF2B5EF4-FFF2-40B4-BE49-F238E27FC236}">
                  <a16:creationId xmlns:a16="http://schemas.microsoft.com/office/drawing/2014/main" id="{4A892C3C-364F-AC49-8CD3-8700E3C21B70}"/>
                </a:ext>
              </a:extLst>
            </p:cNvPr>
            <p:cNvSpPr/>
            <p:nvPr/>
          </p:nvSpPr>
          <p:spPr>
            <a:xfrm>
              <a:off x="992789" y="5198200"/>
              <a:ext cx="1491658" cy="461665"/>
            </a:xfrm>
            <a:prstGeom prst="rect">
              <a:avLst/>
            </a:prstGeom>
          </p:spPr>
          <p:txBody>
            <a:bodyPr wrap="square">
              <a:spAutoFit/>
            </a:bodyPr>
            <a:lstStyle/>
            <a:p>
              <a:pPr algn="ctr"/>
              <a:r>
                <a:rPr lang="en-US" altLang="en-US" sz="2400" b="1" dirty="0"/>
                <a:t>Too Hard</a:t>
              </a:r>
              <a:endParaRPr lang="en-US" sz="2400" dirty="0"/>
            </a:p>
          </p:txBody>
        </p:sp>
        <p:sp>
          <p:nvSpPr>
            <p:cNvPr id="29" name="Rectangle 28">
              <a:extLst>
                <a:ext uri="{FF2B5EF4-FFF2-40B4-BE49-F238E27FC236}">
                  <a16:creationId xmlns:a16="http://schemas.microsoft.com/office/drawing/2014/main" id="{07382913-A9CB-5140-ACD3-FE586B48D0D0}"/>
                </a:ext>
              </a:extLst>
            </p:cNvPr>
            <p:cNvSpPr/>
            <p:nvPr/>
          </p:nvSpPr>
          <p:spPr>
            <a:xfrm>
              <a:off x="3794249" y="5246057"/>
              <a:ext cx="1491658" cy="461665"/>
            </a:xfrm>
            <a:prstGeom prst="rect">
              <a:avLst/>
            </a:prstGeom>
          </p:spPr>
          <p:txBody>
            <a:bodyPr wrap="square">
              <a:spAutoFit/>
            </a:bodyPr>
            <a:lstStyle/>
            <a:p>
              <a:pPr algn="ctr"/>
              <a:r>
                <a:rPr lang="en-US" altLang="en-US" sz="2400" b="1" dirty="0"/>
                <a:t>Too Easy</a:t>
              </a:r>
              <a:endParaRPr lang="en-US" sz="2400" dirty="0"/>
            </a:p>
          </p:txBody>
        </p:sp>
        <p:sp>
          <p:nvSpPr>
            <p:cNvPr id="30" name="Rectangle 29">
              <a:extLst>
                <a:ext uri="{FF2B5EF4-FFF2-40B4-BE49-F238E27FC236}">
                  <a16:creationId xmlns:a16="http://schemas.microsoft.com/office/drawing/2014/main" id="{CBB98D3B-3FDE-5A4A-A991-4C2F4116920E}"/>
                </a:ext>
              </a:extLst>
            </p:cNvPr>
            <p:cNvSpPr/>
            <p:nvPr/>
          </p:nvSpPr>
          <p:spPr>
            <a:xfrm>
              <a:off x="6595709" y="5284157"/>
              <a:ext cx="1491658" cy="461665"/>
            </a:xfrm>
            <a:prstGeom prst="rect">
              <a:avLst/>
            </a:prstGeom>
          </p:spPr>
          <p:txBody>
            <a:bodyPr wrap="square">
              <a:spAutoFit/>
            </a:bodyPr>
            <a:lstStyle/>
            <a:p>
              <a:pPr algn="ctr"/>
              <a:r>
                <a:rPr lang="en-US" altLang="en-US" sz="2400" b="1" dirty="0"/>
                <a:t>Just Right</a:t>
              </a:r>
              <a:endParaRPr lang="en-US" sz="2400" dirty="0"/>
            </a:p>
          </p:txBody>
        </p:sp>
      </p:grpSp>
    </p:spTree>
    <p:extLst>
      <p:ext uri="{BB962C8B-B14F-4D97-AF65-F5344CB8AC3E}">
        <p14:creationId xmlns:p14="http://schemas.microsoft.com/office/powerpoint/2010/main" val="181200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A37627-1AB7-C14C-A2BB-34B352EE99A9}"/>
              </a:ext>
            </a:extLst>
          </p:cNvPr>
          <p:cNvPicPr>
            <a:picLocks noChangeAspect="1"/>
          </p:cNvPicPr>
          <p:nvPr/>
        </p:nvPicPr>
        <p:blipFill>
          <a:blip r:embed="rId3"/>
          <a:srcRect/>
          <a:stretch/>
        </p:blipFill>
        <p:spPr>
          <a:xfrm>
            <a:off x="1602565" y="1489678"/>
            <a:ext cx="8910670" cy="4873022"/>
          </a:xfrm>
          <a:prstGeom prst="rect">
            <a:avLst/>
          </a:prstGeom>
        </p:spPr>
      </p:pic>
      <p:sp>
        <p:nvSpPr>
          <p:cNvPr id="18" name="Rounded Rectangle 17">
            <a:extLst>
              <a:ext uri="{FF2B5EF4-FFF2-40B4-BE49-F238E27FC236}">
                <a16:creationId xmlns:a16="http://schemas.microsoft.com/office/drawing/2014/main" id="{2F64CC74-C11F-9347-9C00-5431433462C4}"/>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B4632FD5-FC4B-F144-8F84-C3AA85FF6FC0}"/>
              </a:ext>
            </a:extLst>
          </p:cNvPr>
          <p:cNvSpPr/>
          <p:nvPr/>
        </p:nvSpPr>
        <p:spPr>
          <a:xfrm>
            <a:off x="2176161" y="368223"/>
            <a:ext cx="8481219" cy="769441"/>
          </a:xfrm>
          <a:prstGeom prst="rect">
            <a:avLst/>
          </a:prstGeom>
        </p:spPr>
        <p:txBody>
          <a:bodyPr wrap="square">
            <a:spAutoFit/>
          </a:bodyPr>
          <a:lstStyle/>
          <a:p>
            <a:pPr>
              <a:defRPr/>
            </a:pPr>
            <a:r>
              <a:rPr lang="en-US" altLang="en-US" sz="4400" b="1" dirty="0"/>
              <a:t>Once you log in, you will see this:</a:t>
            </a:r>
            <a:endParaRPr lang="en-US" sz="4400" b="1" dirty="0"/>
          </a:p>
        </p:txBody>
      </p:sp>
    </p:spTree>
    <p:extLst>
      <p:ext uri="{BB962C8B-B14F-4D97-AF65-F5344CB8AC3E}">
        <p14:creationId xmlns:p14="http://schemas.microsoft.com/office/powerpoint/2010/main" val="134696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4E8945BA-62DB-BB40-B04A-9D8379ED509C}"/>
              </a:ext>
            </a:extLst>
          </p:cNvPr>
          <p:cNvSpPr/>
          <p:nvPr/>
        </p:nvSpPr>
        <p:spPr>
          <a:xfrm>
            <a:off x="582277"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C3A6C2FC-D825-B846-92D0-75B2716F65C3}"/>
              </a:ext>
            </a:extLst>
          </p:cNvPr>
          <p:cNvSpPr/>
          <p:nvPr/>
        </p:nvSpPr>
        <p:spPr>
          <a:xfrm>
            <a:off x="2056240" y="368223"/>
            <a:ext cx="8481219" cy="769441"/>
          </a:xfrm>
          <a:prstGeom prst="rect">
            <a:avLst/>
          </a:prstGeom>
        </p:spPr>
        <p:txBody>
          <a:bodyPr wrap="square">
            <a:spAutoFit/>
          </a:bodyPr>
          <a:lstStyle/>
          <a:p>
            <a:pPr>
              <a:defRPr/>
            </a:pPr>
            <a:r>
              <a:rPr lang="en-US" altLang="en-US" sz="4400" b="1" dirty="0"/>
              <a:t>Next, you will see a page like this:</a:t>
            </a:r>
            <a:endParaRPr lang="en-US" sz="4400" b="1" dirty="0"/>
          </a:p>
        </p:txBody>
      </p:sp>
      <p:pic>
        <p:nvPicPr>
          <p:cNvPr id="16" name="Picture 15">
            <a:extLst>
              <a:ext uri="{FF2B5EF4-FFF2-40B4-BE49-F238E27FC236}">
                <a16:creationId xmlns:a16="http://schemas.microsoft.com/office/drawing/2014/main" id="{B922C9F7-71FC-274F-83B5-B9215E6CA9DF}"/>
              </a:ext>
            </a:extLst>
          </p:cNvPr>
          <p:cNvPicPr>
            <a:picLocks noChangeAspect="1"/>
          </p:cNvPicPr>
          <p:nvPr/>
        </p:nvPicPr>
        <p:blipFill>
          <a:blip r:embed="rId2"/>
          <a:srcRect/>
          <a:stretch/>
        </p:blipFill>
        <p:spPr>
          <a:xfrm>
            <a:off x="1693255" y="1674276"/>
            <a:ext cx="8805491" cy="4815503"/>
          </a:xfrm>
          <a:prstGeom prst="rect">
            <a:avLst/>
          </a:prstGeom>
        </p:spPr>
      </p:pic>
      <p:sp>
        <p:nvSpPr>
          <p:cNvPr id="17" name="Rounded Rectangle 16">
            <a:extLst>
              <a:ext uri="{FF2B5EF4-FFF2-40B4-BE49-F238E27FC236}">
                <a16:creationId xmlns:a16="http://schemas.microsoft.com/office/drawing/2014/main" id="{4DCC6D92-7101-454C-9674-4EAA29451454}"/>
              </a:ext>
            </a:extLst>
          </p:cNvPr>
          <p:cNvSpPr/>
          <p:nvPr/>
        </p:nvSpPr>
        <p:spPr>
          <a:xfrm>
            <a:off x="5346700" y="3195204"/>
            <a:ext cx="1549400" cy="150655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ECD47F5-9B23-A246-BF18-82A66191736C}"/>
              </a:ext>
            </a:extLst>
          </p:cNvPr>
          <p:cNvGrpSpPr/>
          <p:nvPr/>
        </p:nvGrpSpPr>
        <p:grpSpPr>
          <a:xfrm>
            <a:off x="4020041" y="5183726"/>
            <a:ext cx="4203701" cy="1034551"/>
            <a:chOff x="-113925" y="2251219"/>
            <a:chExt cx="3950840" cy="1132915"/>
          </a:xfrm>
          <a:solidFill>
            <a:schemeClr val="bg1">
              <a:lumMod val="85000"/>
            </a:schemeClr>
          </a:solidFill>
        </p:grpSpPr>
        <p:sp>
          <p:nvSpPr>
            <p:cNvPr id="10" name="Rounded Rectangle 9">
              <a:extLst>
                <a:ext uri="{FF2B5EF4-FFF2-40B4-BE49-F238E27FC236}">
                  <a16:creationId xmlns:a16="http://schemas.microsoft.com/office/drawing/2014/main" id="{E1CEC96D-171A-104B-A897-A4C140B6A7D3}"/>
                </a:ext>
              </a:extLst>
            </p:cNvPr>
            <p:cNvSpPr/>
            <p:nvPr/>
          </p:nvSpPr>
          <p:spPr>
            <a:xfrm>
              <a:off x="-113925" y="2251219"/>
              <a:ext cx="3950840" cy="113291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853FB7-8A4F-FC49-B0B0-F64141EDB48C}"/>
                </a:ext>
              </a:extLst>
            </p:cNvPr>
            <p:cNvSpPr txBox="1"/>
            <p:nvPr/>
          </p:nvSpPr>
          <p:spPr>
            <a:xfrm>
              <a:off x="67879" y="2281357"/>
              <a:ext cx="3616938" cy="1044822"/>
            </a:xfrm>
            <a:prstGeom prst="rect">
              <a:avLst/>
            </a:prstGeom>
            <a:noFill/>
          </p:spPr>
          <p:txBody>
            <a:bodyPr wrap="square" rtlCol="0">
              <a:spAutoFit/>
            </a:bodyPr>
            <a:lstStyle/>
            <a:p>
              <a:pPr algn="ctr"/>
              <a:r>
                <a:rPr lang="en-US" sz="2800" dirty="0"/>
                <a:t>Select the </a:t>
              </a:r>
              <a:r>
                <a:rPr lang="en-US" sz="2800" b="1" dirty="0"/>
                <a:t>green button </a:t>
              </a:r>
              <a:br>
                <a:rPr lang="en-US" sz="2800" b="1" dirty="0"/>
              </a:br>
              <a:r>
                <a:rPr lang="en-US" sz="2800" dirty="0"/>
                <a:t>to start your Diagnostic.</a:t>
              </a:r>
            </a:p>
          </p:txBody>
        </p:sp>
      </p:grpSp>
    </p:spTree>
    <p:extLst>
      <p:ext uri="{BB962C8B-B14F-4D97-AF65-F5344CB8AC3E}">
        <p14:creationId xmlns:p14="http://schemas.microsoft.com/office/powerpoint/2010/main" val="3388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7404D01-AEDB-5F42-A617-15A899FA17BF}"/>
              </a:ext>
            </a:extLst>
          </p:cNvPr>
          <p:cNvSpPr/>
          <p:nvPr/>
        </p:nvSpPr>
        <p:spPr>
          <a:xfrm>
            <a:off x="2245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grpSp>
        <p:nvGrpSpPr>
          <p:cNvPr id="3" name="Group 2">
            <a:extLst>
              <a:ext uri="{FF2B5EF4-FFF2-40B4-BE49-F238E27FC236}">
                <a16:creationId xmlns:a16="http://schemas.microsoft.com/office/drawing/2014/main" id="{AAB82ED7-DB42-8346-9C74-10DCB8C7331F}"/>
              </a:ext>
            </a:extLst>
          </p:cNvPr>
          <p:cNvGrpSpPr/>
          <p:nvPr/>
        </p:nvGrpSpPr>
        <p:grpSpPr>
          <a:xfrm>
            <a:off x="1683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3"/>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3551191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6389C9E-DCEC-2C41-A1A2-A4D77ABBE311}"/>
              </a:ext>
            </a:extLst>
          </p:cNvPr>
          <p:cNvSpPr txBox="1">
            <a:spLocks/>
          </p:cNvSpPr>
          <p:nvPr/>
        </p:nvSpPr>
        <p:spPr>
          <a:xfrm>
            <a:off x="1785005" y="1670350"/>
            <a:ext cx="7886700" cy="1325563"/>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mn-lt"/>
              </a:rPr>
              <a:t>Embedded Universal Supports</a:t>
            </a:r>
            <a:endParaRPr lang="en-US" sz="6000" dirty="0">
              <a:effectLst>
                <a:glow rad="63500">
                  <a:schemeClr val="accent4">
                    <a:satMod val="175000"/>
                    <a:alpha val="13000"/>
                  </a:schemeClr>
                </a:glow>
              </a:effectLst>
              <a:latin typeface="+mn-lt"/>
            </a:endParaRPr>
          </a:p>
        </p:txBody>
      </p:sp>
      <p:pic>
        <p:nvPicPr>
          <p:cNvPr id="4" name="Picture 3">
            <a:extLst>
              <a:ext uri="{FF2B5EF4-FFF2-40B4-BE49-F238E27FC236}">
                <a16:creationId xmlns:a16="http://schemas.microsoft.com/office/drawing/2014/main" id="{A847498B-F45E-2B47-9F85-55F6ABD76FA9}"/>
              </a:ext>
            </a:extLst>
          </p:cNvPr>
          <p:cNvPicPr>
            <a:picLocks noChangeAspect="1"/>
          </p:cNvPicPr>
          <p:nvPr/>
        </p:nvPicPr>
        <p:blipFill>
          <a:blip r:embed="rId3"/>
          <a:srcRect/>
          <a:stretch/>
        </p:blipFill>
        <p:spPr>
          <a:xfrm>
            <a:off x="1904274" y="571356"/>
            <a:ext cx="3039621" cy="667234"/>
          </a:xfrm>
          <a:prstGeom prst="rect">
            <a:avLst/>
          </a:prstGeom>
          <a:effectLst/>
        </p:spPr>
      </p:pic>
      <p:sp>
        <p:nvSpPr>
          <p:cNvPr id="6" name="Title 3">
            <a:extLst>
              <a:ext uri="{FF2B5EF4-FFF2-40B4-BE49-F238E27FC236}">
                <a16:creationId xmlns:a16="http://schemas.microsoft.com/office/drawing/2014/main" id="{BD6CE6C0-66EC-0246-ABC8-CF7BFA55F126}"/>
              </a:ext>
            </a:extLst>
          </p:cNvPr>
          <p:cNvSpPr txBox="1">
            <a:spLocks/>
          </p:cNvSpPr>
          <p:nvPr/>
        </p:nvSpPr>
        <p:spPr>
          <a:xfrm>
            <a:off x="1785005" y="3676992"/>
            <a:ext cx="2962962" cy="554377"/>
          </a:xfrm>
          <a:prstGeom prst="rect">
            <a:avLst/>
          </a:prstGeom>
          <a:effectLst>
            <a:glow rad="25400">
              <a:schemeClr val="accent4">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effectLst>
                  <a:glow rad="63500">
                    <a:schemeClr val="accent4">
                      <a:satMod val="175000"/>
                      <a:alpha val="13000"/>
                    </a:schemeClr>
                  </a:glow>
                </a:effectLst>
              </a:rPr>
              <a:t>Grades K–8</a:t>
            </a:r>
          </a:p>
        </p:txBody>
      </p:sp>
      <p:cxnSp>
        <p:nvCxnSpPr>
          <p:cNvPr id="7" name="Straight Connector 6">
            <a:extLst>
              <a:ext uri="{FF2B5EF4-FFF2-40B4-BE49-F238E27FC236}">
                <a16:creationId xmlns:a16="http://schemas.microsoft.com/office/drawing/2014/main" id="{0A1333AF-C035-2F49-90CE-621629EAA4E8}"/>
              </a:ext>
            </a:extLst>
          </p:cNvPr>
          <p:cNvCxnSpPr>
            <a:cxnSpLocks/>
          </p:cNvCxnSpPr>
          <p:nvPr/>
        </p:nvCxnSpPr>
        <p:spPr>
          <a:xfrm>
            <a:off x="1878315" y="3487220"/>
            <a:ext cx="2869652" cy="0"/>
          </a:xfrm>
          <a:prstGeom prst="line">
            <a:avLst/>
          </a:prstGeom>
          <a:ln w="22225" cap="rnd">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49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3"/>
          <a:stretch>
            <a:fillRect/>
          </a:stretch>
        </p:blipFill>
        <p:spPr>
          <a:xfrm>
            <a:off x="6174659"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5362939"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7E028D48-C1C6-2049-8CA3-BAC1D715E94D}"/>
              </a:ext>
            </a:extLst>
          </p:cNvPr>
          <p:cNvSpPr/>
          <p:nvPr/>
        </p:nvSpPr>
        <p:spPr>
          <a:xfrm>
            <a:off x="6334283" y="4695333"/>
            <a:ext cx="3872063" cy="168592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07404D01-AEDB-5F42-A617-15A899FA17BF}"/>
              </a:ext>
            </a:extLst>
          </p:cNvPr>
          <p:cNvSpPr/>
          <p:nvPr/>
        </p:nvSpPr>
        <p:spPr>
          <a:xfrm>
            <a:off x="2245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sp>
        <p:nvSpPr>
          <p:cNvPr id="11" name="TextBox 10">
            <a:extLst>
              <a:ext uri="{FF2B5EF4-FFF2-40B4-BE49-F238E27FC236}">
                <a16:creationId xmlns:a16="http://schemas.microsoft.com/office/drawing/2014/main" id="{FEAB7C9B-B199-A147-9EE2-F6F32E7C103F}"/>
              </a:ext>
            </a:extLst>
          </p:cNvPr>
          <p:cNvSpPr txBox="1"/>
          <p:nvPr/>
        </p:nvSpPr>
        <p:spPr>
          <a:xfrm>
            <a:off x="5839902" y="4755828"/>
            <a:ext cx="4860823" cy="1569660"/>
          </a:xfrm>
          <a:prstGeom prst="rect">
            <a:avLst/>
          </a:prstGeom>
          <a:noFill/>
        </p:spPr>
        <p:txBody>
          <a:bodyPr wrap="square" rtlCol="0">
            <a:spAutoFit/>
          </a:bodyPr>
          <a:lstStyle/>
          <a:p>
            <a:pPr algn="ctr"/>
            <a:r>
              <a:rPr lang="en-US" sz="3200" b="1" dirty="0"/>
              <a:t>Click on each button </a:t>
            </a:r>
            <a:br>
              <a:rPr lang="en-US" sz="3200" dirty="0"/>
            </a:br>
            <a:r>
              <a:rPr lang="en-US" sz="3200" b="1" dirty="0"/>
              <a:t>to watch a video </a:t>
            </a:r>
            <a:br>
              <a:rPr lang="en-US" sz="3200" dirty="0"/>
            </a:br>
            <a:r>
              <a:rPr lang="en-US" sz="3200" dirty="0"/>
              <a:t>about each tool. </a:t>
            </a:r>
          </a:p>
        </p:txBody>
      </p:sp>
      <p:grpSp>
        <p:nvGrpSpPr>
          <p:cNvPr id="3" name="Group 2">
            <a:extLst>
              <a:ext uri="{FF2B5EF4-FFF2-40B4-BE49-F238E27FC236}">
                <a16:creationId xmlns:a16="http://schemas.microsoft.com/office/drawing/2014/main" id="{AAB82ED7-DB42-8346-9C74-10DCB8C7331F}"/>
              </a:ext>
            </a:extLst>
          </p:cNvPr>
          <p:cNvGrpSpPr/>
          <p:nvPr/>
        </p:nvGrpSpPr>
        <p:grpSpPr>
          <a:xfrm>
            <a:off x="1683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4"/>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304366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3"/>
          <a:stretch>
            <a:fillRect/>
          </a:stretch>
        </p:blipFill>
        <p:spPr>
          <a:xfrm>
            <a:off x="6174659"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5362939"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7E028D48-C1C6-2049-8CA3-BAC1D715E94D}"/>
              </a:ext>
            </a:extLst>
          </p:cNvPr>
          <p:cNvSpPr/>
          <p:nvPr/>
        </p:nvSpPr>
        <p:spPr>
          <a:xfrm>
            <a:off x="6347008" y="4660369"/>
            <a:ext cx="3872063" cy="168592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07404D01-AEDB-5F42-A617-15A899FA17BF}"/>
              </a:ext>
            </a:extLst>
          </p:cNvPr>
          <p:cNvSpPr/>
          <p:nvPr/>
        </p:nvSpPr>
        <p:spPr>
          <a:xfrm>
            <a:off x="2245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B629987F-41C4-0149-AA8D-0C4DD986F4EF}"/>
              </a:ext>
            </a:extLst>
          </p:cNvPr>
          <p:cNvSpPr txBox="1"/>
          <p:nvPr/>
        </p:nvSpPr>
        <p:spPr>
          <a:xfrm>
            <a:off x="6548368" y="4695333"/>
            <a:ext cx="3469341" cy="1569660"/>
          </a:xfrm>
          <a:prstGeom prst="rect">
            <a:avLst/>
          </a:prstGeom>
          <a:noFill/>
        </p:spPr>
        <p:txBody>
          <a:bodyPr wrap="square" rtlCol="0">
            <a:spAutoFit/>
          </a:bodyPr>
          <a:lstStyle/>
          <a:p>
            <a:pPr algn="ctr"/>
            <a:r>
              <a:rPr lang="en-US" sz="3200" dirty="0"/>
              <a:t>You must </a:t>
            </a:r>
            <a:r>
              <a:rPr lang="en-US" sz="3200" b="1" dirty="0"/>
              <a:t>click on all of them </a:t>
            </a:r>
            <a:r>
              <a:rPr lang="en-US" sz="3200" dirty="0"/>
              <a:t>before you can </a:t>
            </a:r>
            <a:r>
              <a:rPr lang="en-US" sz="3200" b="1" dirty="0"/>
              <a:t>press start</a:t>
            </a:r>
            <a:r>
              <a:rPr lang="en-US" sz="3200" dirty="0"/>
              <a:t>. </a:t>
            </a:r>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grpSp>
        <p:nvGrpSpPr>
          <p:cNvPr id="3" name="Group 2">
            <a:extLst>
              <a:ext uri="{FF2B5EF4-FFF2-40B4-BE49-F238E27FC236}">
                <a16:creationId xmlns:a16="http://schemas.microsoft.com/office/drawing/2014/main" id="{AAB82ED7-DB42-8346-9C74-10DCB8C7331F}"/>
              </a:ext>
            </a:extLst>
          </p:cNvPr>
          <p:cNvGrpSpPr/>
          <p:nvPr/>
        </p:nvGrpSpPr>
        <p:grpSpPr>
          <a:xfrm>
            <a:off x="1683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4"/>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109881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2416802" y="2339398"/>
            <a:ext cx="7557023" cy="4132747"/>
          </a:xfrm>
          <a:prstGeom prst="rect">
            <a:avLst/>
          </a:prstGeom>
        </p:spPr>
      </p:pic>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Student Survey</a:t>
            </a:r>
            <a:endParaRPr lang="en-US" sz="4400"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1784569" y="1375012"/>
            <a:ext cx="8622865" cy="1077218"/>
            <a:chOff x="399011" y="5626961"/>
            <a:chExt cx="8157303"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399011" y="5641982"/>
              <a:ext cx="8157303" cy="1024344"/>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542629" y="5626961"/>
              <a:ext cx="7863910" cy="1077218"/>
            </a:xfrm>
            <a:prstGeom prst="rect">
              <a:avLst/>
            </a:prstGeom>
          </p:spPr>
          <p:txBody>
            <a:bodyPr wrap="square">
              <a:spAutoFit/>
            </a:bodyPr>
            <a:lstStyle/>
            <a:p>
              <a:r>
                <a:rPr lang="en-US" sz="3200" dirty="0"/>
                <a:t>Once you </a:t>
              </a:r>
              <a:r>
                <a:rPr lang="en-US" sz="3200" b="1" dirty="0"/>
                <a:t>START</a:t>
              </a:r>
              <a:r>
                <a:rPr lang="en-US" sz="3200" dirty="0"/>
                <a:t> or </a:t>
              </a:r>
              <a:r>
                <a:rPr lang="en-US" sz="3200" b="1" dirty="0"/>
                <a:t>RESUME</a:t>
              </a:r>
              <a:r>
                <a:rPr lang="en-US" sz="3200" dirty="0"/>
                <a:t> your Diagnostic, you will see this question pop up on your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2141515" y="2970944"/>
            <a:ext cx="2442356" cy="1681485"/>
            <a:chOff x="122424" y="2338929"/>
            <a:chExt cx="2442356" cy="1841358"/>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122424" y="2338929"/>
              <a:ext cx="2266982" cy="1841358"/>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297799" y="2391256"/>
              <a:ext cx="2266981" cy="1718900"/>
            </a:xfrm>
            <a:prstGeom prst="rect">
              <a:avLst/>
            </a:prstGeom>
            <a:noFill/>
          </p:spPr>
          <p:txBody>
            <a:bodyPr wrap="square" rtlCol="0">
              <a:spAutoFit/>
            </a:bodyPr>
            <a:lstStyle/>
            <a:p>
              <a:r>
                <a:rPr lang="en-US" sz="2400" dirty="0"/>
                <a:t>Click </a:t>
              </a:r>
              <a:r>
                <a:rPr lang="en-US" sz="2400" b="1" dirty="0">
                  <a:solidFill>
                    <a:srgbClr val="0070C0"/>
                  </a:solidFill>
                </a:rPr>
                <a:t>Yes</a:t>
              </a:r>
              <a:r>
                <a:rPr lang="en-US" sz="2400" b="1" dirty="0"/>
                <a:t> </a:t>
              </a:r>
              <a:r>
                <a:rPr lang="en-US" sz="2400" dirty="0"/>
                <a:t>if you are taking the Diagnostic at </a:t>
              </a:r>
              <a:r>
                <a:rPr lang="en-US" sz="2400" b="1" dirty="0">
                  <a:solidFill>
                    <a:srgbClr val="0070C0"/>
                  </a:solidFill>
                </a:rPr>
                <a:t>SCHOOL</a:t>
              </a:r>
              <a:r>
                <a:rPr lang="en-US" sz="2400" dirty="0"/>
                <a:t>. </a:t>
              </a:r>
            </a:p>
          </p:txBody>
        </p:sp>
      </p:grpSp>
      <p:grpSp>
        <p:nvGrpSpPr>
          <p:cNvPr id="17" name="Group 16">
            <a:extLst>
              <a:ext uri="{FF2B5EF4-FFF2-40B4-BE49-F238E27FC236}">
                <a16:creationId xmlns:a16="http://schemas.microsoft.com/office/drawing/2014/main" id="{DCE38E2D-5F33-3143-8C5C-C435AB16B829}"/>
              </a:ext>
            </a:extLst>
          </p:cNvPr>
          <p:cNvGrpSpPr/>
          <p:nvPr/>
        </p:nvGrpSpPr>
        <p:grpSpPr>
          <a:xfrm>
            <a:off x="2152667" y="2959793"/>
            <a:ext cx="2442356" cy="1692636"/>
            <a:chOff x="122424" y="2338930"/>
            <a:chExt cx="2442356" cy="1853569"/>
          </a:xfrm>
          <a:solidFill>
            <a:schemeClr val="bg1">
              <a:lumMod val="85000"/>
            </a:schemeClr>
          </a:solidFill>
        </p:grpSpPr>
        <p:sp>
          <p:nvSpPr>
            <p:cNvPr id="18" name="Rounded Rectangle 17">
              <a:extLst>
                <a:ext uri="{FF2B5EF4-FFF2-40B4-BE49-F238E27FC236}">
                  <a16:creationId xmlns:a16="http://schemas.microsoft.com/office/drawing/2014/main" id="{E56819B0-FB0D-5F42-B5F5-277FCCEF4E4C}"/>
                </a:ext>
              </a:extLst>
            </p:cNvPr>
            <p:cNvSpPr/>
            <p:nvPr/>
          </p:nvSpPr>
          <p:spPr>
            <a:xfrm>
              <a:off x="122424" y="2338930"/>
              <a:ext cx="2266982" cy="1853569"/>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E3C2E80-5D28-D94B-9BC0-3E4DC0D0090D}"/>
                </a:ext>
              </a:extLst>
            </p:cNvPr>
            <p:cNvSpPr txBox="1"/>
            <p:nvPr/>
          </p:nvSpPr>
          <p:spPr>
            <a:xfrm>
              <a:off x="297799" y="2391256"/>
              <a:ext cx="2266981" cy="1718900"/>
            </a:xfrm>
            <a:prstGeom prst="rect">
              <a:avLst/>
            </a:prstGeom>
            <a:noFill/>
          </p:spPr>
          <p:txBody>
            <a:bodyPr wrap="square" rtlCol="0">
              <a:spAutoFit/>
            </a:bodyPr>
            <a:lstStyle/>
            <a:p>
              <a:r>
                <a:rPr lang="en-US" sz="2400" dirty="0"/>
                <a:t>Click </a:t>
              </a:r>
              <a:r>
                <a:rPr lang="en-US" sz="2400" b="1" dirty="0">
                  <a:solidFill>
                    <a:srgbClr val="0070C0"/>
                  </a:solidFill>
                </a:rPr>
                <a:t>No</a:t>
              </a:r>
              <a:r>
                <a:rPr lang="en-US" sz="2400" b="1" dirty="0"/>
                <a:t> </a:t>
              </a:r>
              <a:r>
                <a:rPr lang="en-US" sz="2400" dirty="0"/>
                <a:t>if you are taking the Diagnostic at </a:t>
              </a:r>
              <a:r>
                <a:rPr lang="en-US" sz="2400" b="1" dirty="0">
                  <a:solidFill>
                    <a:srgbClr val="0070C0"/>
                  </a:solidFill>
                </a:rPr>
                <a:t>HOME</a:t>
              </a:r>
              <a:r>
                <a:rPr lang="en-US" sz="2400" dirty="0"/>
                <a:t>. </a:t>
              </a:r>
            </a:p>
          </p:txBody>
        </p:sp>
      </p:grpSp>
      <p:grpSp>
        <p:nvGrpSpPr>
          <p:cNvPr id="20" name="Group 19">
            <a:extLst>
              <a:ext uri="{FF2B5EF4-FFF2-40B4-BE49-F238E27FC236}">
                <a16:creationId xmlns:a16="http://schemas.microsoft.com/office/drawing/2014/main" id="{0FAE1249-07C8-D74A-AB26-5DDBE76213B2}"/>
              </a:ext>
            </a:extLst>
          </p:cNvPr>
          <p:cNvGrpSpPr/>
          <p:nvPr/>
        </p:nvGrpSpPr>
        <p:grpSpPr>
          <a:xfrm>
            <a:off x="7648985" y="5279152"/>
            <a:ext cx="1985945" cy="1284740"/>
            <a:chOff x="5864514" y="3202418"/>
            <a:chExt cx="1985945" cy="1284740"/>
          </a:xfrm>
        </p:grpSpPr>
        <p:sp>
          <p:nvSpPr>
            <p:cNvPr id="21" name="Rounded Rectangle 20">
              <a:extLst>
                <a:ext uri="{FF2B5EF4-FFF2-40B4-BE49-F238E27FC236}">
                  <a16:creationId xmlns:a16="http://schemas.microsoft.com/office/drawing/2014/main" id="{E0C56F0B-4FD4-C149-A183-DC34D4C43E56}"/>
                </a:ext>
              </a:extLst>
            </p:cNvPr>
            <p:cNvSpPr/>
            <p:nvPr/>
          </p:nvSpPr>
          <p:spPr>
            <a:xfrm>
              <a:off x="5864514" y="3202418"/>
              <a:ext cx="1985945" cy="1284740"/>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7AA373F-92D2-4045-BA4F-FA51AE2DE4B6}"/>
                </a:ext>
              </a:extLst>
            </p:cNvPr>
            <p:cNvSpPr txBox="1"/>
            <p:nvPr/>
          </p:nvSpPr>
          <p:spPr>
            <a:xfrm>
              <a:off x="5981847" y="3286829"/>
              <a:ext cx="1751278" cy="1200329"/>
            </a:xfrm>
            <a:prstGeom prst="rect">
              <a:avLst/>
            </a:prstGeom>
            <a:noFill/>
          </p:spPr>
          <p:txBody>
            <a:bodyPr wrap="square" rtlCol="0">
              <a:spAutoFit/>
            </a:bodyPr>
            <a:lstStyle/>
            <a:p>
              <a:r>
                <a:rPr lang="en-US" sz="2400" dirty="0"/>
                <a:t>Click the </a:t>
              </a:r>
              <a:r>
                <a:rPr lang="en-US" sz="2400" b="1" dirty="0"/>
                <a:t>green arrow </a:t>
              </a:r>
              <a:r>
                <a:rPr lang="en-US" sz="2400" dirty="0"/>
                <a:t>to move on.</a:t>
              </a:r>
            </a:p>
          </p:txBody>
        </p:sp>
      </p:grpSp>
      <p:sp>
        <p:nvSpPr>
          <p:cNvPr id="23" name="Rounded Rectangle 22">
            <a:extLst>
              <a:ext uri="{FF2B5EF4-FFF2-40B4-BE49-F238E27FC236}">
                <a16:creationId xmlns:a16="http://schemas.microsoft.com/office/drawing/2014/main" id="{01AB9A82-8B1E-B646-B51C-0D530D377DBD}"/>
              </a:ext>
            </a:extLst>
          </p:cNvPr>
          <p:cNvSpPr/>
          <p:nvPr/>
        </p:nvSpPr>
        <p:spPr>
          <a:xfrm>
            <a:off x="6550421" y="4953001"/>
            <a:ext cx="759668" cy="772193"/>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E7B6ABE-CB9A-0047-9C10-99870DE14C32}"/>
              </a:ext>
            </a:extLst>
          </p:cNvPr>
          <p:cNvSpPr/>
          <p:nvPr/>
        </p:nvSpPr>
        <p:spPr>
          <a:xfrm>
            <a:off x="5403005" y="42968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B826ADF-E1D9-1249-AEBD-29F9F29DF13A}"/>
              </a:ext>
            </a:extLst>
          </p:cNvPr>
          <p:cNvSpPr/>
          <p:nvPr/>
        </p:nvSpPr>
        <p:spPr>
          <a:xfrm>
            <a:off x="5403005" y="46524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4892352D-4EF1-634D-BBDA-A7FA75789DC8}"/>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6CA46F85-9C7A-C64C-82A9-F4989518C208}"/>
              </a:ext>
            </a:extLst>
          </p:cNvPr>
          <p:cNvSpPr/>
          <p:nvPr/>
        </p:nvSpPr>
        <p:spPr>
          <a:xfrm>
            <a:off x="2176161" y="368223"/>
            <a:ext cx="8481219" cy="769441"/>
          </a:xfrm>
          <a:prstGeom prst="rect">
            <a:avLst/>
          </a:prstGeom>
        </p:spPr>
        <p:txBody>
          <a:bodyPr wrap="square">
            <a:spAutoFit/>
          </a:bodyPr>
          <a:lstStyle/>
          <a:p>
            <a:pPr>
              <a:defRPr/>
            </a:pPr>
            <a:r>
              <a:rPr lang="en-US" altLang="en-US" sz="4400" b="1" dirty="0"/>
              <a:t>Introductory Demo Videos </a:t>
            </a:r>
            <a:endParaRPr lang="en-US" sz="4400" b="1" dirty="0"/>
          </a:p>
        </p:txBody>
      </p:sp>
      <p:grpSp>
        <p:nvGrpSpPr>
          <p:cNvPr id="39" name="Group 38">
            <a:extLst>
              <a:ext uri="{FF2B5EF4-FFF2-40B4-BE49-F238E27FC236}">
                <a16:creationId xmlns:a16="http://schemas.microsoft.com/office/drawing/2014/main" id="{4732D416-9917-7A48-B822-97B1D1EAB483}"/>
              </a:ext>
            </a:extLst>
          </p:cNvPr>
          <p:cNvGrpSpPr/>
          <p:nvPr/>
        </p:nvGrpSpPr>
        <p:grpSpPr>
          <a:xfrm>
            <a:off x="8835032" y="-672501"/>
            <a:ext cx="1345001" cy="1345001"/>
            <a:chOff x="7311031" y="-648171"/>
            <a:chExt cx="1345001" cy="1345001"/>
          </a:xfrm>
        </p:grpSpPr>
        <p:sp>
          <p:nvSpPr>
            <p:cNvPr id="40" name="Rounded Rectangle 39">
              <a:extLst>
                <a:ext uri="{FF2B5EF4-FFF2-40B4-BE49-F238E27FC236}">
                  <a16:creationId xmlns:a16="http://schemas.microsoft.com/office/drawing/2014/main" id="{B277D591-150A-2A4D-9FBB-D13021927CC8}"/>
                </a:ext>
              </a:extLst>
            </p:cNvPr>
            <p:cNvSpPr/>
            <p:nvPr/>
          </p:nvSpPr>
          <p:spPr>
            <a:xfrm>
              <a:off x="7311031" y="-648171"/>
              <a:ext cx="1345001" cy="1345001"/>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8C9B85A-F0CF-6842-ABA4-5A46007A1E02}"/>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grpSp>
        <p:nvGrpSpPr>
          <p:cNvPr id="19" name="Group 18">
            <a:extLst>
              <a:ext uri="{FF2B5EF4-FFF2-40B4-BE49-F238E27FC236}">
                <a16:creationId xmlns:a16="http://schemas.microsoft.com/office/drawing/2014/main" id="{1E3F9216-159C-B741-B21D-61146A3E0B6E}"/>
              </a:ext>
            </a:extLst>
          </p:cNvPr>
          <p:cNvGrpSpPr/>
          <p:nvPr/>
        </p:nvGrpSpPr>
        <p:grpSpPr>
          <a:xfrm>
            <a:off x="4442277" y="3039054"/>
            <a:ext cx="3372464" cy="779892"/>
            <a:chOff x="2885768" y="2500170"/>
            <a:chExt cx="3372464" cy="779892"/>
          </a:xfrm>
          <a:effectLst>
            <a:outerShdw blurRad="63500" sx="102000" sy="102000" algn="ctr" rotWithShape="0">
              <a:prstClr val="black">
                <a:alpha val="40000"/>
              </a:prstClr>
            </a:outerShdw>
          </a:effectLst>
        </p:grpSpPr>
        <p:sp>
          <p:nvSpPr>
            <p:cNvPr id="20" name="Rounded Rectangle 19">
              <a:hlinkClick r:id="rId3"/>
              <a:extLst>
                <a:ext uri="{FF2B5EF4-FFF2-40B4-BE49-F238E27FC236}">
                  <a16:creationId xmlns:a16="http://schemas.microsoft.com/office/drawing/2014/main" id="{7023CA05-D6D9-BD4A-B2EA-EE15870B37CC}"/>
                </a:ext>
              </a:extLst>
            </p:cNvPr>
            <p:cNvSpPr/>
            <p:nvPr/>
          </p:nvSpPr>
          <p:spPr>
            <a:xfrm>
              <a:off x="2885768" y="2500170"/>
              <a:ext cx="3372464" cy="779892"/>
            </a:xfrm>
            <a:prstGeom prst="roundRect">
              <a:avLst/>
            </a:prstGeom>
            <a:solidFill>
              <a:srgbClr val="3C82C3"/>
            </a:solidFill>
            <a:ln>
              <a:noFill/>
            </a:ln>
            <a:effectLst>
              <a:outerShdw blurRad="88900" sx="102000" sy="102000" algn="ctr" rotWithShape="0">
                <a:schemeClr val="accent1">
                  <a:lumMod val="60000"/>
                  <a:lumOff val="40000"/>
                  <a:alpha val="86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2DE90B4-737D-0149-999E-A1EF7B9B4858}"/>
                </a:ext>
              </a:extLst>
            </p:cNvPr>
            <p:cNvGrpSpPr/>
            <p:nvPr/>
          </p:nvGrpSpPr>
          <p:grpSpPr>
            <a:xfrm>
              <a:off x="3560190" y="2549429"/>
              <a:ext cx="2526890" cy="677950"/>
              <a:chOff x="2927099" y="2572029"/>
              <a:chExt cx="2526890" cy="677950"/>
            </a:xfrm>
          </p:grpSpPr>
          <p:sp>
            <p:nvSpPr>
              <p:cNvPr id="22" name="TextBox 21">
                <a:hlinkClick r:id="rId3"/>
                <a:extLst>
                  <a:ext uri="{FF2B5EF4-FFF2-40B4-BE49-F238E27FC236}">
                    <a16:creationId xmlns:a16="http://schemas.microsoft.com/office/drawing/2014/main" id="{9974C6BE-7E30-4041-A7C1-1B4DC29801AA}"/>
                  </a:ext>
                </a:extLst>
              </p:cNvPr>
              <p:cNvSpPr txBox="1"/>
              <p:nvPr/>
            </p:nvSpPr>
            <p:spPr>
              <a:xfrm>
                <a:off x="2927099" y="2603648"/>
                <a:ext cx="2526890" cy="646331"/>
              </a:xfrm>
              <a:prstGeom prst="rect">
                <a:avLst/>
              </a:prstGeom>
              <a:noFill/>
            </p:spPr>
            <p:txBody>
              <a:bodyPr wrap="square" rtlCol="0">
                <a:spAutoFit/>
              </a:bodyPr>
              <a:lstStyle/>
              <a:p>
                <a:r>
                  <a:rPr lang="en-US" sz="3600" b="1" dirty="0">
                    <a:solidFill>
                      <a:schemeClr val="bg1"/>
                    </a:solidFill>
                  </a:rPr>
                  <a:t>MATH</a:t>
                </a:r>
              </a:p>
            </p:txBody>
          </p:sp>
          <p:pic>
            <p:nvPicPr>
              <p:cNvPr id="23" name="Picture 22">
                <a:extLst>
                  <a:ext uri="{FF2B5EF4-FFF2-40B4-BE49-F238E27FC236}">
                    <a16:creationId xmlns:a16="http://schemas.microsoft.com/office/drawing/2014/main" id="{1D955F2B-345C-4949-8682-A048B90D4F9B}"/>
                  </a:ext>
                </a:extLst>
              </p:cNvPr>
              <p:cNvPicPr>
                <a:picLocks noChangeAspect="1"/>
              </p:cNvPicPr>
              <p:nvPr/>
            </p:nvPicPr>
            <p:blipFill>
              <a:blip r:embed="rId4"/>
              <a:stretch>
                <a:fillRect/>
              </a:stretch>
            </p:blipFill>
            <p:spPr>
              <a:xfrm>
                <a:off x="4347860" y="2572029"/>
                <a:ext cx="644039" cy="646331"/>
              </a:xfrm>
              <a:prstGeom prst="rect">
                <a:avLst/>
              </a:prstGeom>
            </p:spPr>
          </p:pic>
        </p:grpSp>
      </p:grpSp>
      <p:grpSp>
        <p:nvGrpSpPr>
          <p:cNvPr id="25" name="Group 24">
            <a:extLst>
              <a:ext uri="{FF2B5EF4-FFF2-40B4-BE49-F238E27FC236}">
                <a16:creationId xmlns:a16="http://schemas.microsoft.com/office/drawing/2014/main" id="{5869E658-EAF3-6E41-8F76-84F6C05544EB}"/>
              </a:ext>
            </a:extLst>
          </p:cNvPr>
          <p:cNvGrpSpPr/>
          <p:nvPr/>
        </p:nvGrpSpPr>
        <p:grpSpPr>
          <a:xfrm>
            <a:off x="4442277" y="4069522"/>
            <a:ext cx="3372464" cy="779892"/>
            <a:chOff x="2885768" y="3532620"/>
            <a:chExt cx="3372464" cy="779892"/>
          </a:xfrm>
          <a:effectLst>
            <a:outerShdw blurRad="63500" sx="102000" sy="102000" algn="ctr" rotWithShape="0">
              <a:prstClr val="black">
                <a:alpha val="40000"/>
              </a:prstClr>
            </a:outerShdw>
          </a:effectLst>
        </p:grpSpPr>
        <p:sp>
          <p:nvSpPr>
            <p:cNvPr id="42" name="Rounded Rectangle 41">
              <a:hlinkClick r:id="rId5"/>
              <a:extLst>
                <a:ext uri="{FF2B5EF4-FFF2-40B4-BE49-F238E27FC236}">
                  <a16:creationId xmlns:a16="http://schemas.microsoft.com/office/drawing/2014/main" id="{4869C2BF-FA8D-4D42-B9C3-CFDBE3C9D19D}"/>
                </a:ext>
              </a:extLst>
            </p:cNvPr>
            <p:cNvSpPr/>
            <p:nvPr/>
          </p:nvSpPr>
          <p:spPr>
            <a:xfrm>
              <a:off x="2885768" y="3532620"/>
              <a:ext cx="3372464" cy="779892"/>
            </a:xfrm>
            <a:prstGeom prst="roundRect">
              <a:avLst/>
            </a:prstGeom>
            <a:solidFill>
              <a:srgbClr val="41B55E"/>
            </a:solidFill>
            <a:ln>
              <a:noFill/>
            </a:ln>
            <a:effectLst>
              <a:outerShdw blurRad="88900" sx="102000" sy="102000" algn="ctr" rotWithShape="0">
                <a:schemeClr val="accent1">
                  <a:lumMod val="60000"/>
                  <a:lumOff val="40000"/>
                  <a:alpha val="86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hlinkClick r:id="rId5"/>
              <a:extLst>
                <a:ext uri="{FF2B5EF4-FFF2-40B4-BE49-F238E27FC236}">
                  <a16:creationId xmlns:a16="http://schemas.microsoft.com/office/drawing/2014/main" id="{AA6C25D2-93B2-B049-A3D3-84C6AB092380}"/>
                </a:ext>
              </a:extLst>
            </p:cNvPr>
            <p:cNvSpPr txBox="1"/>
            <p:nvPr/>
          </p:nvSpPr>
          <p:spPr>
            <a:xfrm>
              <a:off x="3237847" y="3620709"/>
              <a:ext cx="2526890" cy="646331"/>
            </a:xfrm>
            <a:prstGeom prst="rect">
              <a:avLst/>
            </a:prstGeom>
            <a:noFill/>
          </p:spPr>
          <p:txBody>
            <a:bodyPr wrap="square" rtlCol="0">
              <a:spAutoFit/>
            </a:bodyPr>
            <a:lstStyle/>
            <a:p>
              <a:r>
                <a:rPr lang="en-US" sz="3600" b="1" dirty="0">
                  <a:solidFill>
                    <a:schemeClr val="bg1"/>
                  </a:solidFill>
                </a:rPr>
                <a:t>READING</a:t>
              </a:r>
            </a:p>
          </p:txBody>
        </p:sp>
        <p:pic>
          <p:nvPicPr>
            <p:cNvPr id="44" name="Picture 43">
              <a:extLst>
                <a:ext uri="{FF2B5EF4-FFF2-40B4-BE49-F238E27FC236}">
                  <a16:creationId xmlns:a16="http://schemas.microsoft.com/office/drawing/2014/main" id="{C95484DF-A9CA-5640-A6F1-2F641143D5C4}"/>
                </a:ext>
              </a:extLst>
            </p:cNvPr>
            <p:cNvPicPr>
              <a:picLocks noChangeAspect="1"/>
            </p:cNvPicPr>
            <p:nvPr/>
          </p:nvPicPr>
          <p:blipFill>
            <a:blip r:embed="rId6"/>
            <a:stretch>
              <a:fillRect/>
            </a:stretch>
          </p:blipFill>
          <p:spPr>
            <a:xfrm>
              <a:off x="5187436" y="3589090"/>
              <a:ext cx="644039" cy="646331"/>
            </a:xfrm>
            <a:prstGeom prst="rect">
              <a:avLst/>
            </a:prstGeom>
          </p:spPr>
        </p:pic>
      </p:grpSp>
    </p:spTree>
    <p:extLst>
      <p:ext uri="{BB962C8B-B14F-4D97-AF65-F5344CB8AC3E}">
        <p14:creationId xmlns:p14="http://schemas.microsoft.com/office/powerpoint/2010/main" val="817077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7267BA-7AD4-A545-A215-43F3BE5C4206}"/>
              </a:ext>
            </a:extLst>
          </p:cNvPr>
          <p:cNvGrpSpPr/>
          <p:nvPr/>
        </p:nvGrpSpPr>
        <p:grpSpPr>
          <a:xfrm>
            <a:off x="2669263" y="6004050"/>
            <a:ext cx="7115312" cy="571500"/>
            <a:chOff x="1145263" y="5912610"/>
            <a:chExt cx="7115312" cy="571500"/>
          </a:xfrm>
        </p:grpSpPr>
        <p:sp>
          <p:nvSpPr>
            <p:cNvPr id="35" name="Rounded Rectangle 34">
              <a:extLst>
                <a:ext uri="{FF2B5EF4-FFF2-40B4-BE49-F238E27FC236}">
                  <a16:creationId xmlns:a16="http://schemas.microsoft.com/office/drawing/2014/main" id="{92019766-DDC3-E048-B08C-D125A4A828CC}"/>
                </a:ext>
              </a:extLst>
            </p:cNvPr>
            <p:cNvSpPr/>
            <p:nvPr/>
          </p:nvSpPr>
          <p:spPr>
            <a:xfrm>
              <a:off x="1356857" y="5966192"/>
              <a:ext cx="6903718" cy="464336"/>
            </a:xfrm>
            <a:prstGeom prst="roundRect">
              <a:avLst/>
            </a:prstGeom>
            <a:solidFill>
              <a:schemeClr val="bg1"/>
            </a:solidFill>
            <a:ln w="38100">
              <a:solidFill>
                <a:srgbClr val="F0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6" name="TextBox 14">
              <a:extLst>
                <a:ext uri="{FF2B5EF4-FFF2-40B4-BE49-F238E27FC236}">
                  <a16:creationId xmlns:a16="http://schemas.microsoft.com/office/drawing/2014/main" id="{16B44B3D-4BDE-8C44-B95F-842915BAC9D6}"/>
                </a:ext>
              </a:extLst>
            </p:cNvPr>
            <p:cNvSpPr txBox="1">
              <a:spLocks noChangeArrowheads="1"/>
            </p:cNvSpPr>
            <p:nvPr/>
          </p:nvSpPr>
          <p:spPr bwMode="auto">
            <a:xfrm>
              <a:off x="1677108" y="6012809"/>
              <a:ext cx="55631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t>Check your work </a:t>
              </a:r>
              <a:r>
                <a:rPr lang="en-US" altLang="en-US" sz="2000" dirty="0"/>
                <a:t>before going to the next question.</a:t>
              </a:r>
            </a:p>
          </p:txBody>
        </p:sp>
        <p:pic>
          <p:nvPicPr>
            <p:cNvPr id="16" name="Picture 15">
              <a:extLst>
                <a:ext uri="{FF2B5EF4-FFF2-40B4-BE49-F238E27FC236}">
                  <a16:creationId xmlns:a16="http://schemas.microsoft.com/office/drawing/2014/main" id="{069AD1BD-60F6-004D-A7A2-4413D33C4A8F}"/>
                </a:ext>
              </a:extLst>
            </p:cNvPr>
            <p:cNvPicPr>
              <a:picLocks noChangeAspect="1"/>
            </p:cNvPicPr>
            <p:nvPr/>
          </p:nvPicPr>
          <p:blipFill>
            <a:blip r:embed="rId3"/>
            <a:srcRect/>
            <a:stretch/>
          </p:blipFill>
          <p:spPr>
            <a:xfrm>
              <a:off x="1145263" y="5912610"/>
              <a:ext cx="571500" cy="571500"/>
            </a:xfrm>
            <a:prstGeom prst="rect">
              <a:avLst/>
            </a:prstGeom>
          </p:spPr>
        </p:pic>
      </p:grpSp>
      <p:grpSp>
        <p:nvGrpSpPr>
          <p:cNvPr id="3" name="Group 2">
            <a:extLst>
              <a:ext uri="{FF2B5EF4-FFF2-40B4-BE49-F238E27FC236}">
                <a16:creationId xmlns:a16="http://schemas.microsoft.com/office/drawing/2014/main" id="{AADBE874-ACB3-B445-97D9-2370C237624B}"/>
              </a:ext>
            </a:extLst>
          </p:cNvPr>
          <p:cNvGrpSpPr/>
          <p:nvPr/>
        </p:nvGrpSpPr>
        <p:grpSpPr>
          <a:xfrm>
            <a:off x="2669263" y="5096906"/>
            <a:ext cx="7115312" cy="634020"/>
            <a:chOff x="1145263" y="5126942"/>
            <a:chExt cx="7115312" cy="634020"/>
          </a:xfrm>
        </p:grpSpPr>
        <p:sp>
          <p:nvSpPr>
            <p:cNvPr id="34" name="Rounded Rectangle 33">
              <a:extLst>
                <a:ext uri="{FF2B5EF4-FFF2-40B4-BE49-F238E27FC236}">
                  <a16:creationId xmlns:a16="http://schemas.microsoft.com/office/drawing/2014/main" id="{71ABD203-B7DD-6449-8E2D-D7CB46B6E677}"/>
                </a:ext>
              </a:extLst>
            </p:cNvPr>
            <p:cNvSpPr/>
            <p:nvPr/>
          </p:nvSpPr>
          <p:spPr>
            <a:xfrm>
              <a:off x="1356857" y="5138879"/>
              <a:ext cx="6903718" cy="587844"/>
            </a:xfrm>
            <a:prstGeom prst="roundRect">
              <a:avLst/>
            </a:prstGeom>
            <a:solidFill>
              <a:schemeClr val="bg1"/>
            </a:solidFill>
            <a:ln w="38100">
              <a:solidFill>
                <a:srgbClr val="36A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5" name="TextBox 13">
              <a:extLst>
                <a:ext uri="{FF2B5EF4-FFF2-40B4-BE49-F238E27FC236}">
                  <a16:creationId xmlns:a16="http://schemas.microsoft.com/office/drawing/2014/main" id="{4FB9D9F6-BA3F-C84B-A48E-A0B41BB8BA29}"/>
                </a:ext>
              </a:extLst>
            </p:cNvPr>
            <p:cNvSpPr txBox="1">
              <a:spLocks noChangeArrowheads="1"/>
            </p:cNvSpPr>
            <p:nvPr/>
          </p:nvSpPr>
          <p:spPr bwMode="auto">
            <a:xfrm>
              <a:off x="1677108" y="5126942"/>
              <a:ext cx="5082816" cy="63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Reading</a:t>
              </a:r>
              <a:r>
                <a:rPr lang="en-US" altLang="en-US" sz="2000" dirty="0"/>
                <a:t>—Read each passage carefully, and </a:t>
              </a:r>
              <a:br>
                <a:rPr lang="en-US" altLang="en-US" sz="2000" dirty="0"/>
              </a:br>
              <a:r>
                <a:rPr lang="en-US" altLang="en-US" sz="2000" b="1" dirty="0"/>
                <a:t>reread</a:t>
              </a:r>
              <a:r>
                <a:rPr lang="en-US" altLang="en-US" sz="2000" dirty="0"/>
                <a:t> the passage when necessary.</a:t>
              </a:r>
            </a:p>
          </p:txBody>
        </p:sp>
        <p:pic>
          <p:nvPicPr>
            <p:cNvPr id="17" name="Picture 16">
              <a:extLst>
                <a:ext uri="{FF2B5EF4-FFF2-40B4-BE49-F238E27FC236}">
                  <a16:creationId xmlns:a16="http://schemas.microsoft.com/office/drawing/2014/main" id="{AA6EC87C-042A-3D4A-81BB-A6FD20EAC892}"/>
                </a:ext>
              </a:extLst>
            </p:cNvPr>
            <p:cNvPicPr>
              <a:picLocks/>
            </p:cNvPicPr>
            <p:nvPr/>
          </p:nvPicPr>
          <p:blipFill>
            <a:blip r:embed="rId4"/>
            <a:srcRect/>
            <a:stretch/>
          </p:blipFill>
          <p:spPr>
            <a:xfrm>
              <a:off x="1145263" y="5158202"/>
              <a:ext cx="571500" cy="571500"/>
            </a:xfrm>
            <a:prstGeom prst="rect">
              <a:avLst/>
            </a:prstGeom>
          </p:spPr>
        </p:pic>
      </p:grpSp>
      <p:grpSp>
        <p:nvGrpSpPr>
          <p:cNvPr id="6" name="Group 5">
            <a:extLst>
              <a:ext uri="{FF2B5EF4-FFF2-40B4-BE49-F238E27FC236}">
                <a16:creationId xmlns:a16="http://schemas.microsoft.com/office/drawing/2014/main" id="{44EA8231-9586-0547-84DE-D127F2BA610F}"/>
              </a:ext>
            </a:extLst>
          </p:cNvPr>
          <p:cNvGrpSpPr/>
          <p:nvPr/>
        </p:nvGrpSpPr>
        <p:grpSpPr>
          <a:xfrm>
            <a:off x="2631163" y="2491364"/>
            <a:ext cx="7153414" cy="576072"/>
            <a:chOff x="1107163" y="2857985"/>
            <a:chExt cx="7153414" cy="576072"/>
          </a:xfrm>
        </p:grpSpPr>
        <p:sp>
          <p:nvSpPr>
            <p:cNvPr id="31" name="Rounded Rectangle 30">
              <a:extLst>
                <a:ext uri="{FF2B5EF4-FFF2-40B4-BE49-F238E27FC236}">
                  <a16:creationId xmlns:a16="http://schemas.microsoft.com/office/drawing/2014/main" id="{2DD4446B-7320-7A4D-8505-E2151A6C5D32}"/>
                </a:ext>
              </a:extLst>
            </p:cNvPr>
            <p:cNvSpPr/>
            <p:nvPr/>
          </p:nvSpPr>
          <p:spPr>
            <a:xfrm>
              <a:off x="1356857" y="2913853"/>
              <a:ext cx="6903720" cy="464336"/>
            </a:xfrm>
            <a:prstGeom prst="roundRect">
              <a:avLst/>
            </a:prstGeom>
            <a:solidFill>
              <a:schemeClr val="bg1"/>
            </a:solidFill>
            <a:ln w="38100">
              <a:solidFill>
                <a:srgbClr val="20B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1" name="TextBox 8">
              <a:extLst>
                <a:ext uri="{FF2B5EF4-FFF2-40B4-BE49-F238E27FC236}">
                  <a16:creationId xmlns:a16="http://schemas.microsoft.com/office/drawing/2014/main" id="{5AB75E69-6B32-E748-83A1-4C9D9516B318}"/>
                </a:ext>
              </a:extLst>
            </p:cNvPr>
            <p:cNvSpPr txBox="1">
              <a:spLocks noChangeArrowheads="1"/>
            </p:cNvSpPr>
            <p:nvPr/>
          </p:nvSpPr>
          <p:spPr bwMode="auto">
            <a:xfrm>
              <a:off x="1677108" y="2945966"/>
              <a:ext cx="52327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Read each question and answer choice </a:t>
              </a:r>
              <a:r>
                <a:rPr lang="en-US" altLang="en-US" sz="2000" b="1" dirty="0"/>
                <a:t>carefully</a:t>
              </a:r>
              <a:r>
                <a:rPr lang="en-US" altLang="en-US" sz="2000" dirty="0"/>
                <a:t>. </a:t>
              </a:r>
            </a:p>
          </p:txBody>
        </p:sp>
        <p:pic>
          <p:nvPicPr>
            <p:cNvPr id="18" name="Picture 17">
              <a:extLst>
                <a:ext uri="{FF2B5EF4-FFF2-40B4-BE49-F238E27FC236}">
                  <a16:creationId xmlns:a16="http://schemas.microsoft.com/office/drawing/2014/main" id="{FA5806D8-B4DC-B542-A68E-0F136C96AB7E}"/>
                </a:ext>
              </a:extLst>
            </p:cNvPr>
            <p:cNvPicPr>
              <a:picLocks/>
            </p:cNvPicPr>
            <p:nvPr/>
          </p:nvPicPr>
          <p:blipFill>
            <a:blip r:embed="rId5"/>
            <a:srcRect/>
            <a:stretch/>
          </p:blipFill>
          <p:spPr>
            <a:xfrm>
              <a:off x="1107163" y="2857985"/>
              <a:ext cx="576072" cy="576072"/>
            </a:xfrm>
            <a:prstGeom prst="rect">
              <a:avLst/>
            </a:prstGeom>
          </p:spPr>
        </p:pic>
      </p:grpSp>
      <p:grpSp>
        <p:nvGrpSpPr>
          <p:cNvPr id="7" name="Group 6">
            <a:extLst>
              <a:ext uri="{FF2B5EF4-FFF2-40B4-BE49-F238E27FC236}">
                <a16:creationId xmlns:a16="http://schemas.microsoft.com/office/drawing/2014/main" id="{38F1AF35-C2C8-A545-A799-78562C1057AF}"/>
              </a:ext>
            </a:extLst>
          </p:cNvPr>
          <p:cNvGrpSpPr/>
          <p:nvPr/>
        </p:nvGrpSpPr>
        <p:grpSpPr>
          <a:xfrm>
            <a:off x="2643863" y="1642166"/>
            <a:ext cx="7140714" cy="576072"/>
            <a:chOff x="1119863" y="2109806"/>
            <a:chExt cx="7140714" cy="576072"/>
          </a:xfrm>
        </p:grpSpPr>
        <p:sp>
          <p:nvSpPr>
            <p:cNvPr id="30" name="Rounded Rectangle 29">
              <a:extLst>
                <a:ext uri="{FF2B5EF4-FFF2-40B4-BE49-F238E27FC236}">
                  <a16:creationId xmlns:a16="http://schemas.microsoft.com/office/drawing/2014/main" id="{BDD76B4E-A8A4-934D-BE28-E20940F79FC5}"/>
                </a:ext>
              </a:extLst>
            </p:cNvPr>
            <p:cNvSpPr/>
            <p:nvPr/>
          </p:nvSpPr>
          <p:spPr>
            <a:xfrm>
              <a:off x="1356857" y="2165674"/>
              <a:ext cx="6903720" cy="464336"/>
            </a:xfrm>
            <a:prstGeom prst="roundRect">
              <a:avLst/>
            </a:prstGeom>
            <a:solidFill>
              <a:schemeClr val="bg1"/>
            </a:solidFill>
            <a:ln w="38100">
              <a:solidFill>
                <a:srgbClr val="F47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0" name="TextBox 6">
              <a:extLst>
                <a:ext uri="{FF2B5EF4-FFF2-40B4-BE49-F238E27FC236}">
                  <a16:creationId xmlns:a16="http://schemas.microsoft.com/office/drawing/2014/main" id="{476275D3-320D-A74C-AE1E-F0D51FD5B8CC}"/>
                </a:ext>
              </a:extLst>
            </p:cNvPr>
            <p:cNvSpPr txBox="1">
              <a:spLocks noChangeArrowheads="1"/>
            </p:cNvSpPr>
            <p:nvPr/>
          </p:nvSpPr>
          <p:spPr bwMode="auto">
            <a:xfrm>
              <a:off x="1677109" y="2197787"/>
              <a:ext cx="35169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Take your time and </a:t>
              </a:r>
              <a:r>
                <a:rPr lang="en-US" altLang="en-US" sz="2000" b="1" dirty="0"/>
                <a:t>do not rush</a:t>
              </a:r>
              <a:r>
                <a:rPr lang="en-US" altLang="en-US" sz="2000" dirty="0"/>
                <a:t>.</a:t>
              </a:r>
            </a:p>
          </p:txBody>
        </p:sp>
        <p:pic>
          <p:nvPicPr>
            <p:cNvPr id="19" name="Picture 18">
              <a:extLst>
                <a:ext uri="{FF2B5EF4-FFF2-40B4-BE49-F238E27FC236}">
                  <a16:creationId xmlns:a16="http://schemas.microsoft.com/office/drawing/2014/main" id="{0BEF70DE-98C4-A348-918E-D14ABC0E6E25}"/>
                </a:ext>
              </a:extLst>
            </p:cNvPr>
            <p:cNvPicPr>
              <a:picLocks noChangeAspect="1"/>
            </p:cNvPicPr>
            <p:nvPr/>
          </p:nvPicPr>
          <p:blipFill>
            <a:blip r:embed="rId6"/>
            <a:srcRect/>
            <a:stretch/>
          </p:blipFill>
          <p:spPr>
            <a:xfrm>
              <a:off x="1119863" y="2109806"/>
              <a:ext cx="576072" cy="576072"/>
            </a:xfrm>
            <a:prstGeom prst="rect">
              <a:avLst/>
            </a:prstGeom>
          </p:spPr>
        </p:pic>
      </p:grpSp>
      <p:grpSp>
        <p:nvGrpSpPr>
          <p:cNvPr id="5" name="Group 4">
            <a:extLst>
              <a:ext uri="{FF2B5EF4-FFF2-40B4-BE49-F238E27FC236}">
                <a16:creationId xmlns:a16="http://schemas.microsoft.com/office/drawing/2014/main" id="{A833E1AF-9F33-2F4F-BB00-680FFCBAEC3C}"/>
              </a:ext>
            </a:extLst>
          </p:cNvPr>
          <p:cNvGrpSpPr/>
          <p:nvPr/>
        </p:nvGrpSpPr>
        <p:grpSpPr>
          <a:xfrm>
            <a:off x="2656563" y="3342841"/>
            <a:ext cx="7128014" cy="597503"/>
            <a:chOff x="1132563" y="3609639"/>
            <a:chExt cx="7128014" cy="597503"/>
          </a:xfrm>
        </p:grpSpPr>
        <p:sp>
          <p:nvSpPr>
            <p:cNvPr id="32" name="Rounded Rectangle 31">
              <a:extLst>
                <a:ext uri="{FF2B5EF4-FFF2-40B4-BE49-F238E27FC236}">
                  <a16:creationId xmlns:a16="http://schemas.microsoft.com/office/drawing/2014/main" id="{C2990572-C82E-5D4F-86F7-68BD6EA4F2E6}"/>
                </a:ext>
              </a:extLst>
            </p:cNvPr>
            <p:cNvSpPr/>
            <p:nvPr/>
          </p:nvSpPr>
          <p:spPr>
            <a:xfrm>
              <a:off x="1356857" y="3619298"/>
              <a:ext cx="6903720" cy="5878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2" name="TextBox 9">
              <a:extLst>
                <a:ext uri="{FF2B5EF4-FFF2-40B4-BE49-F238E27FC236}">
                  <a16:creationId xmlns:a16="http://schemas.microsoft.com/office/drawing/2014/main" id="{C26991C2-4998-C34D-80B2-95C959991F0B}"/>
                </a:ext>
              </a:extLst>
            </p:cNvPr>
            <p:cNvSpPr txBox="1">
              <a:spLocks noChangeArrowheads="1"/>
            </p:cNvSpPr>
            <p:nvPr/>
          </p:nvSpPr>
          <p:spPr bwMode="auto">
            <a:xfrm>
              <a:off x="1677108" y="3745473"/>
              <a:ext cx="6492530" cy="36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None/>
              </a:pPr>
              <a:r>
                <a:rPr lang="en-US" altLang="en-US" sz="2000" dirty="0"/>
                <a:t>If you get a question you have not learned yet, </a:t>
              </a:r>
              <a:r>
                <a:rPr lang="en-US" altLang="en-US" sz="2000" b="1" dirty="0"/>
                <a:t>try your best</a:t>
              </a:r>
              <a:r>
                <a:rPr lang="en-US" altLang="en-US" sz="2000" dirty="0"/>
                <a:t>. </a:t>
              </a:r>
            </a:p>
          </p:txBody>
        </p:sp>
        <p:pic>
          <p:nvPicPr>
            <p:cNvPr id="20" name="Picture 19">
              <a:extLst>
                <a:ext uri="{FF2B5EF4-FFF2-40B4-BE49-F238E27FC236}">
                  <a16:creationId xmlns:a16="http://schemas.microsoft.com/office/drawing/2014/main" id="{FCD75C15-3ECD-194B-BBF1-E461F9BEF6CB}"/>
                </a:ext>
              </a:extLst>
            </p:cNvPr>
            <p:cNvPicPr>
              <a:picLocks/>
            </p:cNvPicPr>
            <p:nvPr/>
          </p:nvPicPr>
          <p:blipFill>
            <a:blip r:embed="rId7"/>
            <a:srcRect/>
            <a:stretch/>
          </p:blipFill>
          <p:spPr>
            <a:xfrm>
              <a:off x="1132563" y="3609639"/>
              <a:ext cx="576072" cy="576072"/>
            </a:xfrm>
            <a:prstGeom prst="rect">
              <a:avLst/>
            </a:prstGeom>
          </p:spPr>
        </p:pic>
      </p:grpSp>
      <p:grpSp>
        <p:nvGrpSpPr>
          <p:cNvPr id="4" name="Group 3">
            <a:extLst>
              <a:ext uri="{FF2B5EF4-FFF2-40B4-BE49-F238E27FC236}">
                <a16:creationId xmlns:a16="http://schemas.microsoft.com/office/drawing/2014/main" id="{8427B865-C6F9-1843-A1FC-6862ADF8A336}"/>
              </a:ext>
            </a:extLst>
          </p:cNvPr>
          <p:cNvGrpSpPr/>
          <p:nvPr/>
        </p:nvGrpSpPr>
        <p:grpSpPr>
          <a:xfrm>
            <a:off x="2643863" y="4247708"/>
            <a:ext cx="7140712" cy="576072"/>
            <a:chOff x="1119863" y="4378763"/>
            <a:chExt cx="7140712" cy="576072"/>
          </a:xfrm>
        </p:grpSpPr>
        <p:sp>
          <p:nvSpPr>
            <p:cNvPr id="33" name="Rounded Rectangle 32">
              <a:extLst>
                <a:ext uri="{FF2B5EF4-FFF2-40B4-BE49-F238E27FC236}">
                  <a16:creationId xmlns:a16="http://schemas.microsoft.com/office/drawing/2014/main" id="{CB9CED84-610E-624B-B8E4-282F212EC01E}"/>
                </a:ext>
              </a:extLst>
            </p:cNvPr>
            <p:cNvSpPr/>
            <p:nvPr/>
          </p:nvSpPr>
          <p:spPr>
            <a:xfrm>
              <a:off x="1356857" y="4434631"/>
              <a:ext cx="6903718" cy="464336"/>
            </a:xfrm>
            <a:prstGeom prst="roundRect">
              <a:avLst/>
            </a:prstGeom>
            <a:solidFill>
              <a:schemeClr val="bg1"/>
            </a:solidFill>
            <a:ln w="38100">
              <a:solidFill>
                <a:srgbClr val="00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4" name="TextBox 12">
              <a:extLst>
                <a:ext uri="{FF2B5EF4-FFF2-40B4-BE49-F238E27FC236}">
                  <a16:creationId xmlns:a16="http://schemas.microsoft.com/office/drawing/2014/main" id="{31891C90-63F6-C541-91E4-2663B04FCDE2}"/>
                </a:ext>
              </a:extLst>
            </p:cNvPr>
            <p:cNvSpPr txBox="1">
              <a:spLocks noChangeArrowheads="1"/>
            </p:cNvSpPr>
            <p:nvPr/>
          </p:nvSpPr>
          <p:spPr bwMode="auto">
            <a:xfrm>
              <a:off x="1677108" y="4485211"/>
              <a:ext cx="6049434" cy="36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Math</a:t>
              </a:r>
              <a:r>
                <a:rPr lang="en-US" altLang="en-US" sz="2000" dirty="0"/>
                <a:t>—Show your work on </a:t>
              </a:r>
              <a:r>
                <a:rPr lang="en-US" altLang="en-US" sz="2000" b="1" dirty="0"/>
                <a:t>paper</a:t>
              </a:r>
              <a:r>
                <a:rPr lang="en-US" altLang="en-US" sz="2000" dirty="0"/>
                <a:t> for every problem.</a:t>
              </a:r>
            </a:p>
          </p:txBody>
        </p:sp>
        <p:pic>
          <p:nvPicPr>
            <p:cNvPr id="21" name="Picture 20">
              <a:extLst>
                <a:ext uri="{FF2B5EF4-FFF2-40B4-BE49-F238E27FC236}">
                  <a16:creationId xmlns:a16="http://schemas.microsoft.com/office/drawing/2014/main" id="{8B7F22EB-2E57-C145-8BFE-29C1B71AD2CD}"/>
                </a:ext>
              </a:extLst>
            </p:cNvPr>
            <p:cNvPicPr>
              <a:picLocks noChangeAspect="1"/>
            </p:cNvPicPr>
            <p:nvPr/>
          </p:nvPicPr>
          <p:blipFill>
            <a:blip r:embed="rId8"/>
            <a:srcRect/>
            <a:stretch/>
          </p:blipFill>
          <p:spPr>
            <a:xfrm>
              <a:off x="1119863" y="4378763"/>
              <a:ext cx="576072" cy="576072"/>
            </a:xfrm>
            <a:prstGeom prst="rect">
              <a:avLst/>
            </a:prstGeom>
          </p:spPr>
        </p:pic>
      </p:grpSp>
      <p:sp>
        <p:nvSpPr>
          <p:cNvPr id="22" name="Rounded Rectangle 21">
            <a:extLst>
              <a:ext uri="{FF2B5EF4-FFF2-40B4-BE49-F238E27FC236}">
                <a16:creationId xmlns:a16="http://schemas.microsoft.com/office/drawing/2014/main" id="{37DAF557-DCAD-514A-84D9-593646EEAE9F}"/>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D64F83E3-F738-2841-AE5B-833653F61713}"/>
              </a:ext>
            </a:extLst>
          </p:cNvPr>
          <p:cNvSpPr/>
          <p:nvPr/>
        </p:nvSpPr>
        <p:spPr>
          <a:xfrm>
            <a:off x="2245609" y="368223"/>
            <a:ext cx="8481219" cy="769441"/>
          </a:xfrm>
          <a:prstGeom prst="rect">
            <a:avLst/>
          </a:prstGeom>
        </p:spPr>
        <p:txBody>
          <a:bodyPr wrap="square">
            <a:spAutoFit/>
          </a:bodyPr>
          <a:lstStyle/>
          <a:p>
            <a:pPr>
              <a:defRPr/>
            </a:pPr>
            <a:r>
              <a:rPr lang="en-US" altLang="en-US" sz="4400" b="1" dirty="0"/>
              <a:t>Helpful Tips</a:t>
            </a:r>
            <a:endParaRPr lang="en-US" sz="4400" dirty="0"/>
          </a:p>
        </p:txBody>
      </p:sp>
    </p:spTree>
    <p:extLst>
      <p:ext uri="{BB962C8B-B14F-4D97-AF65-F5344CB8AC3E}">
        <p14:creationId xmlns:p14="http://schemas.microsoft.com/office/powerpoint/2010/main" val="134152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AD6210-C272-0D40-BB81-E38DC5D88C7F}"/>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2E1A50A1-34FD-1A4A-BBA0-60C2FF3950DF}"/>
              </a:ext>
            </a:extLst>
          </p:cNvPr>
          <p:cNvSpPr/>
          <p:nvPr/>
        </p:nvSpPr>
        <p:spPr>
          <a:xfrm>
            <a:off x="2176161" y="368223"/>
            <a:ext cx="8481219" cy="769441"/>
          </a:xfrm>
          <a:prstGeom prst="rect">
            <a:avLst/>
          </a:prstGeom>
        </p:spPr>
        <p:txBody>
          <a:bodyPr wrap="square">
            <a:spAutoFit/>
          </a:bodyPr>
          <a:lstStyle/>
          <a:p>
            <a:pPr>
              <a:defRPr/>
            </a:pPr>
            <a:r>
              <a:rPr lang="en-US" altLang="en-US" sz="4400" b="1" dirty="0"/>
              <a:t>Our Plan</a:t>
            </a:r>
            <a:endParaRPr lang="en-US" sz="4400" b="1" dirty="0"/>
          </a:p>
        </p:txBody>
      </p:sp>
      <p:pic>
        <p:nvPicPr>
          <p:cNvPr id="13" name="Picture 12">
            <a:extLst>
              <a:ext uri="{FF2B5EF4-FFF2-40B4-BE49-F238E27FC236}">
                <a16:creationId xmlns:a16="http://schemas.microsoft.com/office/drawing/2014/main" id="{D0110B70-AB20-3446-80DD-0D1FCE4A2A85}"/>
              </a:ext>
            </a:extLst>
          </p:cNvPr>
          <p:cNvPicPr>
            <a:picLocks noChangeAspect="1"/>
          </p:cNvPicPr>
          <p:nvPr/>
        </p:nvPicPr>
        <p:blipFill rotWithShape="1">
          <a:blip r:embed="rId3"/>
          <a:srcRect l="4370" r="3178"/>
          <a:stretch/>
        </p:blipFill>
        <p:spPr>
          <a:xfrm>
            <a:off x="3032167" y="2335966"/>
            <a:ext cx="6145251" cy="4153813"/>
          </a:xfrm>
          <a:prstGeom prst="rect">
            <a:avLst/>
          </a:prstGeom>
        </p:spPr>
      </p:pic>
      <p:grpSp>
        <p:nvGrpSpPr>
          <p:cNvPr id="8" name="Group 7">
            <a:extLst>
              <a:ext uri="{FF2B5EF4-FFF2-40B4-BE49-F238E27FC236}">
                <a16:creationId xmlns:a16="http://schemas.microsoft.com/office/drawing/2014/main" id="{A0EB001A-B352-4741-B9B7-3BE1D4C50202}"/>
              </a:ext>
            </a:extLst>
          </p:cNvPr>
          <p:cNvGrpSpPr/>
          <p:nvPr/>
        </p:nvGrpSpPr>
        <p:grpSpPr>
          <a:xfrm>
            <a:off x="2772508" y="1597366"/>
            <a:ext cx="6585340" cy="1030003"/>
            <a:chOff x="79368" y="2251219"/>
            <a:chExt cx="6189219" cy="1127935"/>
          </a:xfrm>
          <a:solidFill>
            <a:schemeClr val="bg1">
              <a:lumMod val="85000"/>
            </a:schemeClr>
          </a:solidFill>
        </p:grpSpPr>
        <p:sp>
          <p:nvSpPr>
            <p:cNvPr id="9" name="Rounded Rectangle 8">
              <a:extLst>
                <a:ext uri="{FF2B5EF4-FFF2-40B4-BE49-F238E27FC236}">
                  <a16:creationId xmlns:a16="http://schemas.microsoft.com/office/drawing/2014/main" id="{A02182D5-5AA3-324B-B9BF-B6A1BBE6F131}"/>
                </a:ext>
              </a:extLst>
            </p:cNvPr>
            <p:cNvSpPr/>
            <p:nvPr/>
          </p:nvSpPr>
          <p:spPr>
            <a:xfrm>
              <a:off x="79368" y="2251219"/>
              <a:ext cx="6189219" cy="112793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F895E44-09FB-8B4A-8B8F-55B1FD357C00}"/>
                </a:ext>
              </a:extLst>
            </p:cNvPr>
            <p:cNvSpPr txBox="1"/>
            <p:nvPr/>
          </p:nvSpPr>
          <p:spPr>
            <a:xfrm>
              <a:off x="153014" y="2334332"/>
              <a:ext cx="6048609" cy="931635"/>
            </a:xfrm>
            <a:prstGeom prst="rect">
              <a:avLst/>
            </a:prstGeom>
            <a:noFill/>
          </p:spPr>
          <p:txBody>
            <a:bodyPr wrap="square" rtlCol="0">
              <a:spAutoFit/>
            </a:bodyPr>
            <a:lstStyle/>
            <a:p>
              <a:pPr algn="ctr">
                <a:lnSpc>
                  <a:spcPct val="88000"/>
                </a:lnSpc>
              </a:pPr>
              <a:r>
                <a:rPr lang="en-US" sz="2800" dirty="0"/>
                <a:t>After the Diagnostic, </a:t>
              </a:r>
              <a:r>
                <a:rPr lang="en-US" sz="2800" i="1" dirty="0" err="1"/>
                <a:t>i</a:t>
              </a:r>
              <a:r>
                <a:rPr lang="en-US" sz="2800" i="1" dirty="0"/>
                <a:t>-Ready</a:t>
              </a:r>
              <a:r>
                <a:rPr lang="en-US" sz="2800" dirty="0"/>
                <a:t> creates a special report for you and your family.</a:t>
              </a:r>
            </a:p>
          </p:txBody>
        </p:sp>
      </p:grpSp>
    </p:spTree>
    <p:extLst>
      <p:ext uri="{BB962C8B-B14F-4D97-AF65-F5344CB8AC3E}">
        <p14:creationId xmlns:p14="http://schemas.microsoft.com/office/powerpoint/2010/main" val="1567582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80A7BD90-C0BD-C842-8288-CB8FEDFF6ED9}"/>
              </a:ext>
            </a:extLst>
          </p:cNvPr>
          <p:cNvPicPr>
            <a:picLocks noChangeAspect="1"/>
          </p:cNvPicPr>
          <p:nvPr/>
        </p:nvPicPr>
        <p:blipFill>
          <a:blip r:embed="rId3"/>
          <a:stretch>
            <a:fillRect/>
          </a:stretch>
        </p:blipFill>
        <p:spPr>
          <a:xfrm>
            <a:off x="1511300" y="1360488"/>
            <a:ext cx="9144000" cy="5000625"/>
          </a:xfrm>
          <a:prstGeom prst="rect">
            <a:avLst/>
          </a:prstGeom>
        </p:spPr>
      </p:pic>
      <p:sp>
        <p:nvSpPr>
          <p:cNvPr id="18" name="Rounded Rectangle 17">
            <a:extLst>
              <a:ext uri="{FF2B5EF4-FFF2-40B4-BE49-F238E27FC236}">
                <a16:creationId xmlns:a16="http://schemas.microsoft.com/office/drawing/2014/main" id="{524AC6E8-6BEB-CC41-87B8-5538E4B27F5D}"/>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4BB87711-EE53-1B40-AFFF-2043A8E14851}"/>
              </a:ext>
            </a:extLst>
          </p:cNvPr>
          <p:cNvSpPr/>
          <p:nvPr/>
        </p:nvSpPr>
        <p:spPr>
          <a:xfrm>
            <a:off x="2176161" y="368223"/>
            <a:ext cx="8481219" cy="769441"/>
          </a:xfrm>
          <a:prstGeom prst="rect">
            <a:avLst/>
          </a:prstGeom>
        </p:spPr>
        <p:txBody>
          <a:bodyPr wrap="square">
            <a:spAutoFit/>
          </a:bodyPr>
          <a:lstStyle/>
          <a:p>
            <a:pPr>
              <a:defRPr/>
            </a:pPr>
            <a:r>
              <a:rPr lang="en-US" altLang="en-US" sz="4400" b="1" dirty="0"/>
              <a:t>Our Plan</a:t>
            </a:r>
            <a:endParaRPr lang="en-US" sz="4400" b="1" dirty="0"/>
          </a:p>
        </p:txBody>
      </p:sp>
      <p:grpSp>
        <p:nvGrpSpPr>
          <p:cNvPr id="20" name="Group 19">
            <a:extLst>
              <a:ext uri="{FF2B5EF4-FFF2-40B4-BE49-F238E27FC236}">
                <a16:creationId xmlns:a16="http://schemas.microsoft.com/office/drawing/2014/main" id="{371A046A-FAFD-3C48-A581-3ECEEB61FE0D}"/>
              </a:ext>
            </a:extLst>
          </p:cNvPr>
          <p:cNvGrpSpPr/>
          <p:nvPr/>
        </p:nvGrpSpPr>
        <p:grpSpPr>
          <a:xfrm>
            <a:off x="2470565" y="5588295"/>
            <a:ext cx="7111973" cy="1077218"/>
            <a:chOff x="1473728" y="5621931"/>
            <a:chExt cx="7111973" cy="1077218"/>
          </a:xfrm>
        </p:grpSpPr>
        <p:sp>
          <p:nvSpPr>
            <p:cNvPr id="21" name="Rounded Rectangle 20">
              <a:extLst>
                <a:ext uri="{FF2B5EF4-FFF2-40B4-BE49-F238E27FC236}">
                  <a16:creationId xmlns:a16="http://schemas.microsoft.com/office/drawing/2014/main" id="{E554CC45-0F77-0240-8CB2-F052C36D9541}"/>
                </a:ext>
              </a:extLst>
            </p:cNvPr>
            <p:cNvSpPr/>
            <p:nvPr/>
          </p:nvSpPr>
          <p:spPr>
            <a:xfrm>
              <a:off x="1473728" y="5621931"/>
              <a:ext cx="7111973" cy="102434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4417D39-38FA-8D4F-B657-1174ECE556FC}"/>
                </a:ext>
              </a:extLst>
            </p:cNvPr>
            <p:cNvSpPr/>
            <p:nvPr/>
          </p:nvSpPr>
          <p:spPr>
            <a:xfrm>
              <a:off x="1545586" y="5621931"/>
              <a:ext cx="6942858" cy="1077218"/>
            </a:xfrm>
            <a:prstGeom prst="rect">
              <a:avLst/>
            </a:prstGeom>
          </p:spPr>
          <p:txBody>
            <a:bodyPr wrap="square">
              <a:spAutoFit/>
            </a:bodyPr>
            <a:lstStyle/>
            <a:p>
              <a:pPr algn="ctr"/>
              <a:r>
                <a:rPr lang="en-US" sz="3200" dirty="0"/>
                <a:t>After the Diagnostic, we can </a:t>
              </a:r>
              <a:br>
                <a:rPr lang="en-US" sz="3200" dirty="0"/>
              </a:br>
              <a:r>
                <a:rPr lang="en-US" sz="3200" dirty="0"/>
                <a:t>review your results and goals.</a:t>
              </a:r>
            </a:p>
          </p:txBody>
        </p:sp>
      </p:grpSp>
      <p:sp>
        <p:nvSpPr>
          <p:cNvPr id="23" name="Rounded Rectangle 22">
            <a:extLst>
              <a:ext uri="{FF2B5EF4-FFF2-40B4-BE49-F238E27FC236}">
                <a16:creationId xmlns:a16="http://schemas.microsoft.com/office/drawing/2014/main" id="{7C2C590A-AA24-084F-B157-900233EAD14C}"/>
              </a:ext>
            </a:extLst>
          </p:cNvPr>
          <p:cNvSpPr/>
          <p:nvPr/>
        </p:nvSpPr>
        <p:spPr>
          <a:xfrm>
            <a:off x="5054600" y="3503221"/>
            <a:ext cx="457200" cy="48095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397E9D6-80C7-6848-B96B-145CB6A3537D}"/>
              </a:ext>
            </a:extLst>
          </p:cNvPr>
          <p:cNvSpPr/>
          <p:nvPr/>
        </p:nvSpPr>
        <p:spPr>
          <a:xfrm>
            <a:off x="5606803" y="4066529"/>
            <a:ext cx="685140" cy="139535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E4290A4-81AD-AD41-971C-76CC2CAFC805}"/>
              </a:ext>
            </a:extLst>
          </p:cNvPr>
          <p:cNvSpPr/>
          <p:nvPr/>
        </p:nvSpPr>
        <p:spPr>
          <a:xfrm>
            <a:off x="8474694" y="3206338"/>
            <a:ext cx="812181" cy="13953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C4AD3A-84A7-3C4B-9FF8-5752FEDAFF4E}"/>
              </a:ext>
            </a:extLst>
          </p:cNvPr>
          <p:cNvGrpSpPr/>
          <p:nvPr/>
        </p:nvGrpSpPr>
        <p:grpSpPr>
          <a:xfrm>
            <a:off x="5299693" y="412025"/>
            <a:ext cx="5210380" cy="1968193"/>
            <a:chOff x="1486415" y="5470966"/>
            <a:chExt cx="5210380" cy="1968193"/>
          </a:xfrm>
        </p:grpSpPr>
        <p:sp>
          <p:nvSpPr>
            <p:cNvPr id="16" name="Rounded Rectangle 15">
              <a:extLst>
                <a:ext uri="{FF2B5EF4-FFF2-40B4-BE49-F238E27FC236}">
                  <a16:creationId xmlns:a16="http://schemas.microsoft.com/office/drawing/2014/main" id="{D3D73FD1-4DA5-3A4F-A83E-6C291FDFEF11}"/>
                </a:ext>
              </a:extLst>
            </p:cNvPr>
            <p:cNvSpPr/>
            <p:nvPr/>
          </p:nvSpPr>
          <p:spPr>
            <a:xfrm>
              <a:off x="1486415" y="5470966"/>
              <a:ext cx="5210380" cy="196819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D16C710-6C83-AF4F-81B0-7963BCE09D02}"/>
                </a:ext>
              </a:extLst>
            </p:cNvPr>
            <p:cNvSpPr/>
            <p:nvPr/>
          </p:nvSpPr>
          <p:spPr>
            <a:xfrm>
              <a:off x="1515443" y="5621931"/>
              <a:ext cx="5075008" cy="1631216"/>
            </a:xfrm>
            <a:prstGeom prst="rect">
              <a:avLst/>
            </a:prstGeom>
          </p:spPr>
          <p:txBody>
            <a:bodyPr wrap="square">
              <a:spAutoFit/>
            </a:bodyPr>
            <a:lstStyle/>
            <a:p>
              <a:r>
                <a:rPr lang="en-US" sz="2800" b="1" dirty="0"/>
                <a:t>We can talk about</a:t>
              </a:r>
              <a:r>
                <a:rPr lang="en-US" sz="2800" dirty="0"/>
                <a:t>:</a:t>
              </a:r>
            </a:p>
            <a:p>
              <a:pPr marL="457200" indent="-274320">
                <a:buFont typeface="Arial" panose="020B0604020202020204" pitchFamily="34" charset="0"/>
                <a:buChar char="•"/>
              </a:pPr>
              <a:r>
                <a:rPr lang="en-US" sz="2400" dirty="0"/>
                <a:t>Progress toward your growth goals</a:t>
              </a:r>
            </a:p>
            <a:p>
              <a:pPr marL="457200" indent="-274320">
                <a:buFont typeface="Arial" panose="020B0604020202020204" pitchFamily="34" charset="0"/>
                <a:buChar char="•"/>
              </a:pPr>
              <a:r>
                <a:rPr lang="en-US" sz="2400" dirty="0"/>
                <a:t>Your strengths and areas for growth</a:t>
              </a:r>
            </a:p>
            <a:p>
              <a:pPr marL="457200" indent="-274320">
                <a:buFont typeface="Arial" panose="020B0604020202020204" pitchFamily="34" charset="0"/>
                <a:buChar char="•"/>
              </a:pPr>
              <a:r>
                <a:rPr lang="en-US" sz="2400" dirty="0"/>
                <a:t>How you did</a:t>
              </a:r>
            </a:p>
          </p:txBody>
        </p:sp>
      </p:grpSp>
    </p:spTree>
    <p:extLst>
      <p:ext uri="{BB962C8B-B14F-4D97-AF65-F5344CB8AC3E}">
        <p14:creationId xmlns:p14="http://schemas.microsoft.com/office/powerpoint/2010/main" val="296604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44FCB20D-8DD7-8142-9F97-907D920E52B4}"/>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46B38D84-0CF9-AB40-A78A-77552019D833}"/>
              </a:ext>
            </a:extLst>
          </p:cNvPr>
          <p:cNvSpPr/>
          <p:nvPr/>
        </p:nvSpPr>
        <p:spPr>
          <a:xfrm>
            <a:off x="2176161" y="368223"/>
            <a:ext cx="8481219" cy="769441"/>
          </a:xfrm>
          <a:prstGeom prst="rect">
            <a:avLst/>
          </a:prstGeom>
        </p:spPr>
        <p:txBody>
          <a:bodyPr wrap="square">
            <a:spAutoFit/>
          </a:bodyPr>
          <a:lstStyle/>
          <a:p>
            <a:pPr>
              <a:defRPr/>
            </a:pPr>
            <a:r>
              <a:rPr lang="en-US" altLang="en-US" sz="4400" b="1" dirty="0"/>
              <a:t>Our Incentives</a:t>
            </a:r>
            <a:endParaRPr lang="en-US" sz="4400" b="1" dirty="0"/>
          </a:p>
        </p:txBody>
      </p:sp>
      <p:grpSp>
        <p:nvGrpSpPr>
          <p:cNvPr id="10" name="Group 9">
            <a:extLst>
              <a:ext uri="{FF2B5EF4-FFF2-40B4-BE49-F238E27FC236}">
                <a16:creationId xmlns:a16="http://schemas.microsoft.com/office/drawing/2014/main" id="{135AD216-FDC2-0344-965C-9CBA1EC2B24A}"/>
              </a:ext>
            </a:extLst>
          </p:cNvPr>
          <p:cNvGrpSpPr/>
          <p:nvPr/>
        </p:nvGrpSpPr>
        <p:grpSpPr>
          <a:xfrm>
            <a:off x="8835032" y="-672501"/>
            <a:ext cx="1345001" cy="1345001"/>
            <a:chOff x="7311031" y="-648171"/>
            <a:chExt cx="1345001" cy="1345001"/>
          </a:xfrm>
          <a:solidFill>
            <a:srgbClr val="92D050"/>
          </a:solidFill>
        </p:grpSpPr>
        <p:sp>
          <p:nvSpPr>
            <p:cNvPr id="11" name="Rounded Rectangle 10">
              <a:extLst>
                <a:ext uri="{FF2B5EF4-FFF2-40B4-BE49-F238E27FC236}">
                  <a16:creationId xmlns:a16="http://schemas.microsoft.com/office/drawing/2014/main" id="{D8CECBED-465A-4648-9589-25A44747ADA0}"/>
                </a:ext>
              </a:extLst>
            </p:cNvPr>
            <p:cNvSpPr/>
            <p:nvPr/>
          </p:nvSpPr>
          <p:spPr>
            <a:xfrm>
              <a:off x="7311031" y="-648171"/>
              <a:ext cx="1345001" cy="1345001"/>
            </a:xfrm>
            <a:prstGeom prst="roundRect">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6DEB4E83-A8D4-1642-966D-F2ED98445CB6}"/>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pic>
        <p:nvPicPr>
          <p:cNvPr id="3" name="Picture 2" descr="A picture containing plate, drawing&#10;&#10;Description automatically generated">
            <a:extLst>
              <a:ext uri="{FF2B5EF4-FFF2-40B4-BE49-F238E27FC236}">
                <a16:creationId xmlns:a16="http://schemas.microsoft.com/office/drawing/2014/main" id="{28E15F37-FABC-FA49-8513-78F976FE1F36}"/>
              </a:ext>
            </a:extLst>
          </p:cNvPr>
          <p:cNvPicPr>
            <a:picLocks noChangeAspect="1"/>
          </p:cNvPicPr>
          <p:nvPr/>
        </p:nvPicPr>
        <p:blipFill>
          <a:blip r:embed="rId3"/>
          <a:stretch>
            <a:fillRect/>
          </a:stretch>
        </p:blipFill>
        <p:spPr>
          <a:xfrm>
            <a:off x="6285238" y="1285890"/>
            <a:ext cx="2742942" cy="5445096"/>
          </a:xfrm>
          <a:prstGeom prst="rect">
            <a:avLst/>
          </a:prstGeom>
          <a:effectLst>
            <a:outerShdw blurRad="127000" sx="102000" sy="102000" algn="ctr" rotWithShape="0">
              <a:schemeClr val="accent1">
                <a:lumMod val="60000"/>
                <a:lumOff val="40000"/>
                <a:alpha val="68000"/>
              </a:schemeClr>
            </a:outerShdw>
          </a:effectLst>
        </p:spPr>
      </p:pic>
    </p:spTree>
    <p:extLst>
      <p:ext uri="{BB962C8B-B14F-4D97-AF65-F5344CB8AC3E}">
        <p14:creationId xmlns:p14="http://schemas.microsoft.com/office/powerpoint/2010/main" val="1302442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92F4C2E5-FE4A-AA4A-BD73-BE806C219B1B}"/>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20EC7AF1-C91D-0148-9C4E-5F05E7779FC3}"/>
              </a:ext>
            </a:extLst>
          </p:cNvPr>
          <p:cNvSpPr/>
          <p:nvPr/>
        </p:nvSpPr>
        <p:spPr>
          <a:xfrm>
            <a:off x="2176161" y="368223"/>
            <a:ext cx="8481219" cy="769441"/>
          </a:xfrm>
          <a:prstGeom prst="rect">
            <a:avLst/>
          </a:prstGeom>
        </p:spPr>
        <p:txBody>
          <a:bodyPr wrap="square">
            <a:spAutoFit/>
          </a:bodyPr>
          <a:lstStyle/>
          <a:p>
            <a:pPr>
              <a:defRPr/>
            </a:pPr>
            <a:r>
              <a:rPr lang="en-US" altLang="en-US" sz="4400" b="1" dirty="0"/>
              <a:t>Reflections</a:t>
            </a:r>
            <a:endParaRPr lang="en-US" sz="4400" b="1" dirty="0"/>
          </a:p>
        </p:txBody>
      </p:sp>
      <p:grpSp>
        <p:nvGrpSpPr>
          <p:cNvPr id="7" name="Group 6">
            <a:extLst>
              <a:ext uri="{FF2B5EF4-FFF2-40B4-BE49-F238E27FC236}">
                <a16:creationId xmlns:a16="http://schemas.microsoft.com/office/drawing/2014/main" id="{6F3CC10B-BBD5-8341-AB04-ECE5A0015C4D}"/>
              </a:ext>
            </a:extLst>
          </p:cNvPr>
          <p:cNvGrpSpPr/>
          <p:nvPr/>
        </p:nvGrpSpPr>
        <p:grpSpPr>
          <a:xfrm>
            <a:off x="2176160" y="1883117"/>
            <a:ext cx="8172014" cy="571003"/>
            <a:chOff x="122423" y="2338930"/>
            <a:chExt cx="3253435" cy="625293"/>
          </a:xfrm>
          <a:solidFill>
            <a:schemeClr val="bg1">
              <a:lumMod val="85000"/>
            </a:schemeClr>
          </a:solidFill>
        </p:grpSpPr>
        <p:sp>
          <p:nvSpPr>
            <p:cNvPr id="10" name="Rounded Rectangle 9">
              <a:extLst>
                <a:ext uri="{FF2B5EF4-FFF2-40B4-BE49-F238E27FC236}">
                  <a16:creationId xmlns:a16="http://schemas.microsoft.com/office/drawing/2014/main" id="{FE28069C-D378-374A-B09A-EAA37F94AA5A}"/>
                </a:ext>
              </a:extLst>
            </p:cNvPr>
            <p:cNvSpPr/>
            <p:nvPr/>
          </p:nvSpPr>
          <p:spPr>
            <a:xfrm>
              <a:off x="122423" y="2338930"/>
              <a:ext cx="3243803" cy="62529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D64E7B0-2D5C-C949-9112-927980D61C97}"/>
                </a:ext>
              </a:extLst>
            </p:cNvPr>
            <p:cNvSpPr txBox="1"/>
            <p:nvPr/>
          </p:nvSpPr>
          <p:spPr>
            <a:xfrm>
              <a:off x="132055" y="2447851"/>
              <a:ext cx="3243803" cy="516372"/>
            </a:xfrm>
            <a:prstGeom prst="rect">
              <a:avLst/>
            </a:prstGeom>
            <a:noFill/>
          </p:spPr>
          <p:txBody>
            <a:bodyPr wrap="square" rtlCol="0">
              <a:spAutoFit/>
            </a:bodyPr>
            <a:lstStyle/>
            <a:p>
              <a:pPr marL="331470" indent="-331470">
                <a:lnSpc>
                  <a:spcPct val="88000"/>
                </a:lnSpc>
              </a:pPr>
              <a:r>
                <a:rPr lang="en-US" altLang="en-US" sz="2800" dirty="0"/>
                <a:t>Why is it important to try your best on the Diagnostic? </a:t>
              </a:r>
            </a:p>
          </p:txBody>
        </p:sp>
      </p:grpSp>
      <p:grpSp>
        <p:nvGrpSpPr>
          <p:cNvPr id="12" name="Group 11">
            <a:extLst>
              <a:ext uri="{FF2B5EF4-FFF2-40B4-BE49-F238E27FC236}">
                <a16:creationId xmlns:a16="http://schemas.microsoft.com/office/drawing/2014/main" id="{7BDACA3F-9825-9B4F-9A60-FD87B802EAA3}"/>
              </a:ext>
            </a:extLst>
          </p:cNvPr>
          <p:cNvGrpSpPr/>
          <p:nvPr/>
        </p:nvGrpSpPr>
        <p:grpSpPr>
          <a:xfrm>
            <a:off x="2176161" y="2834703"/>
            <a:ext cx="8147819" cy="934202"/>
            <a:chOff x="122423" y="2338930"/>
            <a:chExt cx="3243803" cy="1023024"/>
          </a:xfrm>
          <a:solidFill>
            <a:schemeClr val="bg1">
              <a:lumMod val="85000"/>
            </a:schemeClr>
          </a:solidFill>
        </p:grpSpPr>
        <p:sp>
          <p:nvSpPr>
            <p:cNvPr id="13" name="Rounded Rectangle 12">
              <a:extLst>
                <a:ext uri="{FF2B5EF4-FFF2-40B4-BE49-F238E27FC236}">
                  <a16:creationId xmlns:a16="http://schemas.microsoft.com/office/drawing/2014/main" id="{F0B61BE2-CDB2-AD4C-9C24-0EF02FB8E739}"/>
                </a:ext>
              </a:extLst>
            </p:cNvPr>
            <p:cNvSpPr/>
            <p:nvPr/>
          </p:nvSpPr>
          <p:spPr>
            <a:xfrm>
              <a:off x="122423" y="2338930"/>
              <a:ext cx="3243803" cy="102302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55EE8D-EE29-B94B-9A1E-638739F16803}"/>
                </a:ext>
              </a:extLst>
            </p:cNvPr>
            <p:cNvSpPr txBox="1"/>
            <p:nvPr/>
          </p:nvSpPr>
          <p:spPr>
            <a:xfrm>
              <a:off x="132055" y="2399006"/>
              <a:ext cx="3189112" cy="931633"/>
            </a:xfrm>
            <a:prstGeom prst="rect">
              <a:avLst/>
            </a:prstGeom>
            <a:noFill/>
          </p:spPr>
          <p:txBody>
            <a:bodyPr wrap="square" rtlCol="0">
              <a:spAutoFit/>
            </a:bodyPr>
            <a:lstStyle/>
            <a:p>
              <a:pPr>
                <a:lnSpc>
                  <a:spcPct val="88000"/>
                </a:lnSpc>
              </a:pPr>
              <a:r>
                <a:rPr lang="en-US" altLang="en-US" sz="2800" dirty="0"/>
                <a:t>What strategies do you plan to use on your </a:t>
              </a:r>
              <a:br>
                <a:rPr lang="en-US" altLang="en-US" sz="2800" dirty="0"/>
              </a:br>
              <a:r>
                <a:rPr lang="en-US" altLang="en-US" sz="2800" i="1" dirty="0" err="1"/>
                <a:t>i</a:t>
              </a:r>
              <a:r>
                <a:rPr lang="en-US" altLang="en-US" sz="2800" i="1" dirty="0"/>
                <a:t>-Ready Diagnostic</a:t>
              </a:r>
              <a:r>
                <a:rPr lang="en-US" altLang="en-US" sz="2800" dirty="0"/>
                <a:t>?</a:t>
              </a:r>
            </a:p>
          </p:txBody>
        </p:sp>
      </p:grpSp>
      <p:grpSp>
        <p:nvGrpSpPr>
          <p:cNvPr id="15" name="Group 14">
            <a:extLst>
              <a:ext uri="{FF2B5EF4-FFF2-40B4-BE49-F238E27FC236}">
                <a16:creationId xmlns:a16="http://schemas.microsoft.com/office/drawing/2014/main" id="{273F6E21-9E5B-384D-BC38-26E87F1B1793}"/>
              </a:ext>
            </a:extLst>
          </p:cNvPr>
          <p:cNvGrpSpPr/>
          <p:nvPr/>
        </p:nvGrpSpPr>
        <p:grpSpPr>
          <a:xfrm>
            <a:off x="2176160" y="4165498"/>
            <a:ext cx="8172014" cy="571003"/>
            <a:chOff x="122423" y="2338930"/>
            <a:chExt cx="3253435" cy="625293"/>
          </a:xfrm>
          <a:solidFill>
            <a:schemeClr val="bg1">
              <a:lumMod val="85000"/>
            </a:schemeClr>
          </a:solidFill>
        </p:grpSpPr>
        <p:sp>
          <p:nvSpPr>
            <p:cNvPr id="16" name="Rounded Rectangle 15">
              <a:extLst>
                <a:ext uri="{FF2B5EF4-FFF2-40B4-BE49-F238E27FC236}">
                  <a16:creationId xmlns:a16="http://schemas.microsoft.com/office/drawing/2014/main" id="{DBC61000-28D2-1940-84A6-DB33E62DE5DD}"/>
                </a:ext>
              </a:extLst>
            </p:cNvPr>
            <p:cNvSpPr/>
            <p:nvPr/>
          </p:nvSpPr>
          <p:spPr>
            <a:xfrm>
              <a:off x="122423" y="2338930"/>
              <a:ext cx="3253435" cy="62529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FADBA03-5105-2843-B141-1802C45A2014}"/>
                </a:ext>
              </a:extLst>
            </p:cNvPr>
            <p:cNvSpPr txBox="1"/>
            <p:nvPr/>
          </p:nvSpPr>
          <p:spPr>
            <a:xfrm>
              <a:off x="132055" y="2447851"/>
              <a:ext cx="2004764" cy="516372"/>
            </a:xfrm>
            <a:prstGeom prst="rect">
              <a:avLst/>
            </a:prstGeom>
            <a:noFill/>
          </p:spPr>
          <p:txBody>
            <a:bodyPr wrap="square" rtlCol="0">
              <a:spAutoFit/>
            </a:bodyPr>
            <a:lstStyle/>
            <a:p>
              <a:pPr marL="331470" indent="-331470">
                <a:lnSpc>
                  <a:spcPct val="88000"/>
                </a:lnSpc>
              </a:pPr>
              <a:r>
                <a:rPr lang="en-US" altLang="en-US" sz="2800" dirty="0"/>
                <a:t>What do you want to remember?</a:t>
              </a:r>
            </a:p>
          </p:txBody>
        </p:sp>
      </p:grpSp>
    </p:spTree>
    <p:extLst>
      <p:ext uri="{BB962C8B-B14F-4D97-AF65-F5344CB8AC3E}">
        <p14:creationId xmlns:p14="http://schemas.microsoft.com/office/powerpoint/2010/main" val="266014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317490"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247B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4359A13-F89D-2042-9121-30DB88C5B2E5}"/>
                </a:ext>
              </a:extLst>
            </p:cNvPr>
            <p:cNvPicPr>
              <a:picLocks noChangeAspect="1"/>
            </p:cNvPicPr>
            <p:nvPr/>
          </p:nvPicPr>
          <p:blipFill rotWithShape="1">
            <a:blip r:embed="rId4"/>
            <a:srcRect l="4742"/>
            <a:stretch/>
          </p:blipFill>
          <p:spPr>
            <a:xfrm>
              <a:off x="2112802" y="2773866"/>
              <a:ext cx="5117020" cy="30015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Keyboard Navigation</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2549089" y="1606032"/>
            <a:ext cx="7093822" cy="1077218"/>
            <a:chOff x="1122254" y="5626961"/>
            <a:chExt cx="6710815"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6710815"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6567196" cy="1077218"/>
            </a:xfrm>
            <a:prstGeom prst="rect">
              <a:avLst/>
            </a:prstGeom>
          </p:spPr>
          <p:txBody>
            <a:bodyPr wrap="square">
              <a:spAutoFit/>
            </a:bodyPr>
            <a:lstStyle/>
            <a:p>
              <a:r>
                <a:rPr lang="en-US" sz="3200" b="1" dirty="0"/>
                <a:t>How: </a:t>
              </a:r>
              <a:r>
                <a:rPr lang="en-US" sz="3200" dirty="0"/>
                <a:t>Using specific keyboard selections:</a:t>
              </a:r>
            </a:p>
            <a:p>
              <a:pPr fontAlgn="auto"/>
              <a:r>
                <a:rPr lang="en-US" sz="3200" dirty="0"/>
                <a:t>Tab, Shift + Tab, and Enter or Space</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793676" y="2730063"/>
            <a:ext cx="1860223" cy="2123370"/>
            <a:chOff x="82244" y="2297599"/>
            <a:chExt cx="1860223" cy="2325257"/>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1860223" cy="2325257"/>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88786" y="2406203"/>
              <a:ext cx="1644668" cy="2123348"/>
            </a:xfrm>
            <a:prstGeom prst="rect">
              <a:avLst/>
            </a:prstGeom>
            <a:noFill/>
          </p:spPr>
          <p:txBody>
            <a:bodyPr wrap="square" rtlCol="0">
              <a:spAutoFit/>
            </a:bodyPr>
            <a:lstStyle/>
            <a:p>
              <a:r>
                <a:rPr lang="en-US" sz="2400" dirty="0"/>
                <a:t>The </a:t>
              </a:r>
              <a:r>
                <a:rPr lang="en-US" sz="2400" i="1" dirty="0"/>
                <a:t>Tab</a:t>
              </a:r>
              <a:r>
                <a:rPr lang="en-US" sz="2400" dirty="0"/>
                <a:t> key </a:t>
              </a:r>
              <a:br>
                <a:rPr lang="en-US" sz="2400" dirty="0"/>
              </a:br>
              <a:r>
                <a:rPr lang="en-US" sz="2400" dirty="0"/>
                <a:t>will initiate keyboard navigation features.</a:t>
              </a:r>
            </a:p>
          </p:txBody>
        </p:sp>
      </p:grpSp>
      <p:grpSp>
        <p:nvGrpSpPr>
          <p:cNvPr id="34" name="Group 33">
            <a:extLst>
              <a:ext uri="{FF2B5EF4-FFF2-40B4-BE49-F238E27FC236}">
                <a16:creationId xmlns:a16="http://schemas.microsoft.com/office/drawing/2014/main" id="{C680F4BC-5BD6-6844-9F81-11DF7CE90D63}"/>
              </a:ext>
            </a:extLst>
          </p:cNvPr>
          <p:cNvGrpSpPr/>
          <p:nvPr/>
        </p:nvGrpSpPr>
        <p:grpSpPr>
          <a:xfrm>
            <a:off x="1773620" y="2698271"/>
            <a:ext cx="1860223" cy="2407498"/>
            <a:chOff x="82244" y="2297599"/>
            <a:chExt cx="1860223" cy="2636400"/>
          </a:xfrm>
          <a:solidFill>
            <a:schemeClr val="bg1">
              <a:lumMod val="85000"/>
            </a:schemeClr>
          </a:solidFill>
        </p:grpSpPr>
        <p:sp>
          <p:nvSpPr>
            <p:cNvPr id="35" name="Rounded Rectangle 34">
              <a:extLst>
                <a:ext uri="{FF2B5EF4-FFF2-40B4-BE49-F238E27FC236}">
                  <a16:creationId xmlns:a16="http://schemas.microsoft.com/office/drawing/2014/main" id="{F9722423-D94D-DD43-880D-85D42DC9EDFD}"/>
                </a:ext>
              </a:extLst>
            </p:cNvPr>
            <p:cNvSpPr/>
            <p:nvPr/>
          </p:nvSpPr>
          <p:spPr>
            <a:xfrm>
              <a:off x="82244" y="2297599"/>
              <a:ext cx="1860223" cy="263640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654B806-2AE6-904A-BD6F-C35EA809170D}"/>
                </a:ext>
              </a:extLst>
            </p:cNvPr>
            <p:cNvSpPr txBox="1"/>
            <p:nvPr/>
          </p:nvSpPr>
          <p:spPr>
            <a:xfrm>
              <a:off x="188786" y="2406203"/>
              <a:ext cx="1644668" cy="2527796"/>
            </a:xfrm>
            <a:prstGeom prst="rect">
              <a:avLst/>
            </a:prstGeom>
            <a:noFill/>
          </p:spPr>
          <p:txBody>
            <a:bodyPr wrap="square" rtlCol="0">
              <a:spAutoFit/>
            </a:bodyPr>
            <a:lstStyle/>
            <a:p>
              <a:r>
                <a:rPr lang="en-US" sz="2400" dirty="0"/>
                <a:t>A box will appear showing </a:t>
              </a:r>
              <a:br>
                <a:rPr lang="en-US" sz="2400" dirty="0"/>
              </a:br>
              <a:r>
                <a:rPr lang="en-US" sz="2400" dirty="0"/>
                <a:t>where you are on the screen.</a:t>
              </a:r>
            </a:p>
          </p:txBody>
        </p:sp>
      </p:grpSp>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094263" y="4768229"/>
            <a:ext cx="809306" cy="0"/>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1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0A60A2-4DEE-0A44-B260-6BDFFC98637C}"/>
              </a:ext>
            </a:extLst>
          </p:cNvPr>
          <p:cNvGrpSpPr/>
          <p:nvPr/>
        </p:nvGrpSpPr>
        <p:grpSpPr>
          <a:xfrm>
            <a:off x="2317490" y="2339398"/>
            <a:ext cx="7557023" cy="4132747"/>
            <a:chOff x="793489" y="2339397"/>
            <a:chExt cx="7557023" cy="4132747"/>
          </a:xfrm>
        </p:grpSpPr>
        <p:grpSp>
          <p:nvGrpSpPr>
            <p:cNvPr id="3" name="Group 2">
              <a:extLst>
                <a:ext uri="{FF2B5EF4-FFF2-40B4-BE49-F238E27FC236}">
                  <a16:creationId xmlns:a16="http://schemas.microsoft.com/office/drawing/2014/main" id="{F451321F-E19E-164B-AB74-505697CF9AA7}"/>
                </a:ext>
              </a:extLst>
            </p:cNvPr>
            <p:cNvGrpSpPr/>
            <p:nvPr/>
          </p:nvGrpSpPr>
          <p:grpSpPr>
            <a:xfrm>
              <a:off x="793489" y="2339397"/>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49B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61E704B9-2BC1-9C4C-A713-7F75E3655785}"/>
                </a:ext>
              </a:extLst>
            </p:cNvPr>
            <p:cNvPicPr>
              <a:picLocks noChangeAspect="1"/>
            </p:cNvPicPr>
            <p:nvPr/>
          </p:nvPicPr>
          <p:blipFill rotWithShape="1">
            <a:blip r:embed="rId4"/>
            <a:srcRect t="13307" b="9575"/>
            <a:stretch/>
          </p:blipFill>
          <p:spPr>
            <a:xfrm>
              <a:off x="2139265" y="2898634"/>
              <a:ext cx="5029200" cy="27562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Audio Support</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499537" y="1606032"/>
            <a:ext cx="5192929" cy="1077218"/>
            <a:chOff x="1122254" y="5626961"/>
            <a:chExt cx="4912554"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4840744"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4840744" cy="1077218"/>
            </a:xfrm>
            <a:prstGeom prst="rect">
              <a:avLst/>
            </a:prstGeom>
          </p:spPr>
          <p:txBody>
            <a:bodyPr wrap="square">
              <a:spAutoFit/>
            </a:bodyPr>
            <a:lstStyle/>
            <a:p>
              <a:r>
                <a:rPr lang="en-US" sz="3200" b="1" dirty="0"/>
                <a:t>How: </a:t>
              </a:r>
              <a:r>
                <a:rPr lang="en-US" sz="3200" dirty="0"/>
                <a:t>Using the speaker icon, </a:t>
              </a:r>
              <a:br>
                <a:rPr lang="en-US" sz="3200" dirty="0"/>
              </a:br>
              <a:r>
                <a:rPr lang="en-US" sz="3200" dirty="0"/>
                <a:t>wherever it appears</a:t>
              </a:r>
            </a:p>
          </p:txBody>
        </p:sp>
      </p:grpSp>
      <p:grpSp>
        <p:nvGrpSpPr>
          <p:cNvPr id="12" name="Group 11">
            <a:extLst>
              <a:ext uri="{FF2B5EF4-FFF2-40B4-BE49-F238E27FC236}">
                <a16:creationId xmlns:a16="http://schemas.microsoft.com/office/drawing/2014/main" id="{1D389C18-185D-2F45-85AB-83B329DB559B}"/>
              </a:ext>
            </a:extLst>
          </p:cNvPr>
          <p:cNvGrpSpPr/>
          <p:nvPr/>
        </p:nvGrpSpPr>
        <p:grpSpPr>
          <a:xfrm>
            <a:off x="4017818" y="2964710"/>
            <a:ext cx="3121142" cy="2016359"/>
            <a:chOff x="2493818" y="2964709"/>
            <a:chExt cx="3121142" cy="2016359"/>
          </a:xfrm>
        </p:grpSpPr>
        <p:sp>
          <p:nvSpPr>
            <p:cNvPr id="4" name="Rounded Rectangle 3">
              <a:extLst>
                <a:ext uri="{FF2B5EF4-FFF2-40B4-BE49-F238E27FC236}">
                  <a16:creationId xmlns:a16="http://schemas.microsoft.com/office/drawing/2014/main" id="{FB667B46-9FD6-4246-81B3-FDEE176468A2}"/>
                </a:ext>
              </a:extLst>
            </p:cNvPr>
            <p:cNvSpPr/>
            <p:nvPr/>
          </p:nvSpPr>
          <p:spPr>
            <a:xfrm>
              <a:off x="2493818"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37D9D5C-9CD4-5D4D-9EAD-884422BB97E9}"/>
                </a:ext>
              </a:extLst>
            </p:cNvPr>
            <p:cNvSpPr/>
            <p:nvPr/>
          </p:nvSpPr>
          <p:spPr>
            <a:xfrm>
              <a:off x="4655127"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468BEE7-E835-2348-A377-C01B5C4B86C9}"/>
                </a:ext>
              </a:extLst>
            </p:cNvPr>
            <p:cNvSpPr/>
            <p:nvPr/>
          </p:nvSpPr>
          <p:spPr>
            <a:xfrm>
              <a:off x="2493818" y="4324404"/>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FB437D5-8211-7846-90E8-9E45BDD45283}"/>
                </a:ext>
              </a:extLst>
            </p:cNvPr>
            <p:cNvSpPr/>
            <p:nvPr/>
          </p:nvSpPr>
          <p:spPr>
            <a:xfrm>
              <a:off x="2559350"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0955535-0548-484A-9716-31DA87A66C86}"/>
                </a:ext>
              </a:extLst>
            </p:cNvPr>
            <p:cNvSpPr/>
            <p:nvPr/>
          </p:nvSpPr>
          <p:spPr>
            <a:xfrm>
              <a:off x="3928825"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B069B86A-62A7-E14C-8C04-85784D153923}"/>
                </a:ext>
              </a:extLst>
            </p:cNvPr>
            <p:cNvSpPr/>
            <p:nvPr/>
          </p:nvSpPr>
          <p:spPr>
            <a:xfrm>
              <a:off x="5300264"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79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416802"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3C77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Closed Captioning</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310708" y="1606032"/>
            <a:ext cx="5570584" cy="1077218"/>
            <a:chOff x="1122254" y="5626961"/>
            <a:chExt cx="5269819"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5269818"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5198009" cy="1077218"/>
            </a:xfrm>
            <a:prstGeom prst="rect">
              <a:avLst/>
            </a:prstGeom>
          </p:spPr>
          <p:txBody>
            <a:bodyPr wrap="square">
              <a:spAutoFit/>
            </a:bodyPr>
            <a:lstStyle/>
            <a:p>
              <a:r>
                <a:rPr lang="en-US" sz="3200" b="1" dirty="0"/>
                <a:t>How: </a:t>
              </a:r>
              <a:r>
                <a:rPr lang="en-US" sz="3200" dirty="0"/>
                <a:t>Using the CC box in the bottom left corner of the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800329" y="2923132"/>
            <a:ext cx="2161904" cy="1657153"/>
            <a:chOff x="82244" y="2297599"/>
            <a:chExt cx="2161904" cy="1814713"/>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2161904" cy="181121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35514" y="2393411"/>
              <a:ext cx="2055363" cy="1718901"/>
            </a:xfrm>
            <a:prstGeom prst="rect">
              <a:avLst/>
            </a:prstGeom>
            <a:noFill/>
          </p:spPr>
          <p:txBody>
            <a:bodyPr wrap="square" rtlCol="0">
              <a:spAutoFit/>
            </a:bodyPr>
            <a:lstStyle/>
            <a:p>
              <a:r>
                <a:rPr lang="en-US" sz="2400" dirty="0"/>
                <a:t>Clicking the CC box allows you to view the text on screen.</a:t>
              </a:r>
            </a:p>
          </p:txBody>
        </p:sp>
      </p:grpSp>
      <p:pic>
        <p:nvPicPr>
          <p:cNvPr id="18" name="Picture 17">
            <a:extLst>
              <a:ext uri="{FF2B5EF4-FFF2-40B4-BE49-F238E27FC236}">
                <a16:creationId xmlns:a16="http://schemas.microsoft.com/office/drawing/2014/main" id="{14FE0FE2-9708-B346-803E-8E958DF15C44}"/>
              </a:ext>
            </a:extLst>
          </p:cNvPr>
          <p:cNvPicPr>
            <a:picLocks noChangeAspect="1"/>
          </p:cNvPicPr>
          <p:nvPr/>
        </p:nvPicPr>
        <p:blipFill rotWithShape="1">
          <a:blip r:embed="rId4"/>
          <a:srcRect l="17444" r="17268"/>
          <a:stretch/>
        </p:blipFill>
        <p:spPr>
          <a:xfrm>
            <a:off x="4343137" y="2797850"/>
            <a:ext cx="3952892" cy="3044215"/>
          </a:xfrm>
          <a:prstGeom prst="rect">
            <a:avLst/>
          </a:prstGeom>
        </p:spPr>
      </p:pic>
      <p:pic>
        <p:nvPicPr>
          <p:cNvPr id="19" name="Picture 18">
            <a:extLst>
              <a:ext uri="{FF2B5EF4-FFF2-40B4-BE49-F238E27FC236}">
                <a16:creationId xmlns:a16="http://schemas.microsoft.com/office/drawing/2014/main" id="{066365E4-BB1F-7C44-8AB5-7A46E478FD47}"/>
              </a:ext>
            </a:extLst>
          </p:cNvPr>
          <p:cNvPicPr>
            <a:picLocks noChangeAspect="1"/>
          </p:cNvPicPr>
          <p:nvPr/>
        </p:nvPicPr>
        <p:blipFill rotWithShape="1">
          <a:blip r:embed="rId4"/>
          <a:srcRect l="1" t="80472" r="90824" b="3948"/>
          <a:stretch/>
        </p:blipFill>
        <p:spPr>
          <a:xfrm>
            <a:off x="3673410" y="5251969"/>
            <a:ext cx="555506" cy="474274"/>
          </a:xfrm>
          <a:prstGeom prst="rect">
            <a:avLst/>
          </a:prstGeom>
          <a:ln>
            <a:noFill/>
          </a:ln>
        </p:spPr>
      </p:pic>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948380" y="4191992"/>
            <a:ext cx="0" cy="1119356"/>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65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40C893-F5FA-CC43-B634-5772E2B93CD4}"/>
              </a:ext>
            </a:extLst>
          </p:cNvPr>
          <p:cNvPicPr>
            <a:picLocks noGrp="1" noChangeAspect="1"/>
          </p:cNvPicPr>
          <p:nvPr>
            <p:ph idx="1"/>
          </p:nvPr>
        </p:nvPicPr>
        <p:blipFill>
          <a:blip r:embed="rId3"/>
          <a:stretch>
            <a:fillRect/>
          </a:stretch>
        </p:blipFill>
        <p:spPr>
          <a:xfrm>
            <a:off x="1524000" y="0"/>
            <a:ext cx="9144000" cy="6858000"/>
          </a:xfrm>
        </p:spPr>
      </p:pic>
      <p:sp>
        <p:nvSpPr>
          <p:cNvPr id="14" name="Title 3">
            <a:extLst>
              <a:ext uri="{FF2B5EF4-FFF2-40B4-BE49-F238E27FC236}">
                <a16:creationId xmlns:a16="http://schemas.microsoft.com/office/drawing/2014/main" id="{6534F840-9D17-A745-9596-FF187E6FE29E}"/>
              </a:ext>
            </a:extLst>
          </p:cNvPr>
          <p:cNvSpPr>
            <a:spLocks noGrp="1"/>
          </p:cNvSpPr>
          <p:nvPr>
            <p:ph type="title"/>
          </p:nvPr>
        </p:nvSpPr>
        <p:spPr>
          <a:xfrm>
            <a:off x="1785005" y="1670350"/>
            <a:ext cx="7886700" cy="1325563"/>
          </a:xfrm>
          <a:ln>
            <a:noFill/>
          </a:ln>
        </p:spPr>
        <p:txBody>
          <a:bodyPr>
            <a:noAutofit/>
          </a:bodyPr>
          <a:lstStyle/>
          <a:p>
            <a:r>
              <a:rPr lang="en-US" sz="6000" dirty="0">
                <a:solidFill>
                  <a:schemeClr val="bg1"/>
                </a:solidFill>
              </a:rPr>
              <a:t>Get Ready to Take</a:t>
            </a:r>
            <a:br>
              <a:rPr lang="en-US" sz="6000" dirty="0">
                <a:solidFill>
                  <a:schemeClr val="bg1"/>
                </a:solidFill>
              </a:rPr>
            </a:br>
            <a:r>
              <a:rPr lang="en-US" sz="6000" dirty="0">
                <a:solidFill>
                  <a:schemeClr val="bg1"/>
                </a:solidFill>
              </a:rPr>
              <a:t>the Diagnostic</a:t>
            </a:r>
          </a:p>
        </p:txBody>
      </p:sp>
      <p:pic>
        <p:nvPicPr>
          <p:cNvPr id="15" name="Picture 14">
            <a:extLst>
              <a:ext uri="{FF2B5EF4-FFF2-40B4-BE49-F238E27FC236}">
                <a16:creationId xmlns:a16="http://schemas.microsoft.com/office/drawing/2014/main" id="{C9495808-C4D9-A948-ADE9-096C6B13C74D}"/>
              </a:ext>
            </a:extLst>
          </p:cNvPr>
          <p:cNvPicPr>
            <a:picLocks noChangeAspect="1"/>
          </p:cNvPicPr>
          <p:nvPr/>
        </p:nvPicPr>
        <p:blipFill>
          <a:blip r:embed="rId4"/>
          <a:srcRect/>
          <a:stretch/>
        </p:blipFill>
        <p:spPr>
          <a:xfrm>
            <a:off x="1785006" y="571357"/>
            <a:ext cx="3039621" cy="667233"/>
          </a:xfrm>
          <a:prstGeom prst="rect">
            <a:avLst/>
          </a:prstGeom>
        </p:spPr>
      </p:pic>
      <p:sp>
        <p:nvSpPr>
          <p:cNvPr id="16" name="Title 3">
            <a:extLst>
              <a:ext uri="{FF2B5EF4-FFF2-40B4-BE49-F238E27FC236}">
                <a16:creationId xmlns:a16="http://schemas.microsoft.com/office/drawing/2014/main" id="{8BCB4EAF-577D-1540-AE25-EC5C6B966AC5}"/>
              </a:ext>
            </a:extLst>
          </p:cNvPr>
          <p:cNvSpPr txBox="1">
            <a:spLocks/>
          </p:cNvSpPr>
          <p:nvPr/>
        </p:nvSpPr>
        <p:spPr>
          <a:xfrm>
            <a:off x="1785005" y="3487424"/>
            <a:ext cx="2962962" cy="554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solidFill>
                  <a:schemeClr val="bg1"/>
                </a:solidFill>
              </a:rPr>
              <a:t>Grades 6–8</a:t>
            </a:r>
          </a:p>
        </p:txBody>
      </p:sp>
      <p:cxnSp>
        <p:nvCxnSpPr>
          <p:cNvPr id="17" name="Straight Connector 16">
            <a:extLst>
              <a:ext uri="{FF2B5EF4-FFF2-40B4-BE49-F238E27FC236}">
                <a16:creationId xmlns:a16="http://schemas.microsoft.com/office/drawing/2014/main" id="{E7956BEB-9126-E140-BF55-AE8EFDF82512}"/>
              </a:ext>
            </a:extLst>
          </p:cNvPr>
          <p:cNvCxnSpPr>
            <a:cxnSpLocks/>
          </p:cNvCxnSpPr>
          <p:nvPr/>
        </p:nvCxnSpPr>
        <p:spPr>
          <a:xfrm>
            <a:off x="1878316" y="3297652"/>
            <a:ext cx="3597769" cy="0"/>
          </a:xfrm>
          <a:prstGeom prst="line">
            <a:avLst/>
          </a:prstGeom>
          <a:ln w="2222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262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6EE29CE-1F5A-2447-8420-8593C0C5E87D}"/>
              </a:ext>
            </a:extLst>
          </p:cNvPr>
          <p:cNvSpPr/>
          <p:nvPr/>
        </p:nvSpPr>
        <p:spPr>
          <a:xfrm>
            <a:off x="624377" y="28457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A91A1D55-BD5C-9C40-8CB8-E89F84AE83CF}"/>
              </a:ext>
            </a:extLst>
          </p:cNvPr>
          <p:cNvSpPr/>
          <p:nvPr/>
        </p:nvSpPr>
        <p:spPr>
          <a:xfrm>
            <a:off x="2098340" y="378163"/>
            <a:ext cx="8481219" cy="769441"/>
          </a:xfrm>
          <a:prstGeom prst="rect">
            <a:avLst/>
          </a:prstGeom>
        </p:spPr>
        <p:txBody>
          <a:bodyPr wrap="square">
            <a:spAutoFit/>
          </a:bodyPr>
          <a:lstStyle/>
          <a:p>
            <a:pPr>
              <a:defRPr/>
            </a:pPr>
            <a:r>
              <a:rPr lang="en-US" altLang="en-US" sz="4400" b="1" dirty="0"/>
              <a:t>What We Will Cover</a:t>
            </a:r>
            <a:endParaRPr lang="en-US" sz="4400" dirty="0"/>
          </a:p>
        </p:txBody>
      </p:sp>
      <p:grpSp>
        <p:nvGrpSpPr>
          <p:cNvPr id="4" name="Group 3">
            <a:extLst>
              <a:ext uri="{FF2B5EF4-FFF2-40B4-BE49-F238E27FC236}">
                <a16:creationId xmlns:a16="http://schemas.microsoft.com/office/drawing/2014/main" id="{008AA4CE-2DB1-4141-89BF-726DB3B2A89C}"/>
              </a:ext>
            </a:extLst>
          </p:cNvPr>
          <p:cNvGrpSpPr/>
          <p:nvPr/>
        </p:nvGrpSpPr>
        <p:grpSpPr>
          <a:xfrm>
            <a:off x="1976684" y="2141807"/>
            <a:ext cx="3741300" cy="694944"/>
            <a:chOff x="452684" y="1557607"/>
            <a:chExt cx="3741300" cy="694944"/>
          </a:xfrm>
        </p:grpSpPr>
        <p:sp>
          <p:nvSpPr>
            <p:cNvPr id="26" name="Rounded Rectangle 25">
              <a:extLst>
                <a:ext uri="{FF2B5EF4-FFF2-40B4-BE49-F238E27FC236}">
                  <a16:creationId xmlns:a16="http://schemas.microsoft.com/office/drawing/2014/main" id="{EC5782A2-02C2-224B-B1C9-69C7D38F2445}"/>
                </a:ext>
              </a:extLst>
            </p:cNvPr>
            <p:cNvSpPr/>
            <p:nvPr/>
          </p:nvSpPr>
          <p:spPr>
            <a:xfrm>
              <a:off x="767255" y="1648724"/>
              <a:ext cx="3426729" cy="523220"/>
            </a:xfrm>
            <a:prstGeom prst="roundRect">
              <a:avLst/>
            </a:prstGeom>
            <a:solidFill>
              <a:schemeClr val="bg1"/>
            </a:solidFill>
            <a:ln w="38100">
              <a:solidFill>
                <a:srgbClr val="7FB9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9BE2A70-1664-1045-862E-FEF03CA45F4A}"/>
                </a:ext>
              </a:extLst>
            </p:cNvPr>
            <p:cNvSpPr txBox="1"/>
            <p:nvPr/>
          </p:nvSpPr>
          <p:spPr>
            <a:xfrm>
              <a:off x="452684" y="1638214"/>
              <a:ext cx="3131344" cy="523220"/>
            </a:xfrm>
            <a:prstGeom prst="rect">
              <a:avLst/>
            </a:prstGeom>
            <a:noFill/>
          </p:spPr>
          <p:txBody>
            <a:bodyPr wrap="square" rtlCol="0">
              <a:spAutoFit/>
            </a:bodyPr>
            <a:lstStyle/>
            <a:p>
              <a:pPr marL="685800"/>
              <a:r>
                <a:rPr lang="en-US" sz="2800" dirty="0"/>
                <a:t>Things to Know</a:t>
              </a:r>
            </a:p>
          </p:txBody>
        </p:sp>
        <p:pic>
          <p:nvPicPr>
            <p:cNvPr id="28" name="Picture 21">
              <a:extLst>
                <a:ext uri="{FF2B5EF4-FFF2-40B4-BE49-F238E27FC236}">
                  <a16:creationId xmlns:a16="http://schemas.microsoft.com/office/drawing/2014/main" id="{3B181307-EF82-E240-B2AC-4F0ACB4F4F3A}"/>
                </a:ext>
              </a:extLst>
            </p:cNvPr>
            <p:cNvPicPr>
              <a:picLocks noChangeAspect="1" noChangeArrowheads="1"/>
            </p:cNvPicPr>
            <p:nvPr/>
          </p:nvPicPr>
          <p:blipFill>
            <a:blip r:embed="rId3"/>
            <a:srcRect/>
            <a:stretch/>
          </p:blipFill>
          <p:spPr bwMode="auto">
            <a:xfrm>
              <a:off x="491834" y="1557607"/>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9A1D963C-999A-374A-9C19-A941785C6129}"/>
              </a:ext>
            </a:extLst>
          </p:cNvPr>
          <p:cNvGrpSpPr/>
          <p:nvPr/>
        </p:nvGrpSpPr>
        <p:grpSpPr>
          <a:xfrm>
            <a:off x="2002961" y="3046429"/>
            <a:ext cx="3741300" cy="682962"/>
            <a:chOff x="478961" y="2462229"/>
            <a:chExt cx="3741300" cy="682962"/>
          </a:xfrm>
        </p:grpSpPr>
        <p:sp>
          <p:nvSpPr>
            <p:cNvPr id="29" name="Rounded Rectangle 28">
              <a:extLst>
                <a:ext uri="{FF2B5EF4-FFF2-40B4-BE49-F238E27FC236}">
                  <a16:creationId xmlns:a16="http://schemas.microsoft.com/office/drawing/2014/main" id="{CA64A884-FE41-584A-8BDD-4C09FEE848D4}"/>
                </a:ext>
              </a:extLst>
            </p:cNvPr>
            <p:cNvSpPr/>
            <p:nvPr/>
          </p:nvSpPr>
          <p:spPr>
            <a:xfrm>
              <a:off x="793532" y="2547355"/>
              <a:ext cx="3426729" cy="523220"/>
            </a:xfrm>
            <a:prstGeom prst="roundRect">
              <a:avLst/>
            </a:prstGeom>
            <a:solidFill>
              <a:schemeClr val="bg1"/>
            </a:solidFill>
            <a:ln w="38100">
              <a:solidFill>
                <a:srgbClr val="F47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B4191AA-1AC4-394B-9B12-C6ABFD1BBB79}"/>
                </a:ext>
              </a:extLst>
            </p:cNvPr>
            <p:cNvSpPr txBox="1"/>
            <p:nvPr/>
          </p:nvSpPr>
          <p:spPr>
            <a:xfrm>
              <a:off x="478961" y="2536845"/>
              <a:ext cx="3131344" cy="523220"/>
            </a:xfrm>
            <a:prstGeom prst="rect">
              <a:avLst/>
            </a:prstGeom>
            <a:noFill/>
          </p:spPr>
          <p:txBody>
            <a:bodyPr wrap="square" rtlCol="0">
              <a:spAutoFit/>
            </a:bodyPr>
            <a:lstStyle/>
            <a:p>
              <a:pPr marL="685800"/>
              <a:r>
                <a:rPr lang="en-US" sz="2800" dirty="0"/>
                <a:t>What to Expect</a:t>
              </a:r>
            </a:p>
          </p:txBody>
        </p:sp>
        <p:pic>
          <p:nvPicPr>
            <p:cNvPr id="31" name="Picture 21">
              <a:extLst>
                <a:ext uri="{FF2B5EF4-FFF2-40B4-BE49-F238E27FC236}">
                  <a16:creationId xmlns:a16="http://schemas.microsoft.com/office/drawing/2014/main" id="{0B28B695-02B1-6844-95E8-C36C2135B3CA}"/>
                </a:ext>
              </a:extLst>
            </p:cNvPr>
            <p:cNvPicPr>
              <a:picLocks noChangeAspect="1" noChangeArrowheads="1"/>
            </p:cNvPicPr>
            <p:nvPr/>
          </p:nvPicPr>
          <p:blipFill>
            <a:blip r:embed="rId4"/>
            <a:srcRect/>
            <a:stretch/>
          </p:blipFill>
          <p:spPr bwMode="auto">
            <a:xfrm>
              <a:off x="518111" y="2462229"/>
              <a:ext cx="694944" cy="68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BA57E123-650A-BE4F-ACD4-183E07152DD0}"/>
              </a:ext>
            </a:extLst>
          </p:cNvPr>
          <p:cNvGrpSpPr/>
          <p:nvPr/>
        </p:nvGrpSpPr>
        <p:grpSpPr>
          <a:xfrm>
            <a:off x="2015834" y="4023157"/>
            <a:ext cx="3850092" cy="694944"/>
            <a:chOff x="491834" y="3438957"/>
            <a:chExt cx="3850092" cy="694944"/>
          </a:xfrm>
        </p:grpSpPr>
        <p:sp>
          <p:nvSpPr>
            <p:cNvPr id="32" name="Rounded Rectangle 31">
              <a:extLst>
                <a:ext uri="{FF2B5EF4-FFF2-40B4-BE49-F238E27FC236}">
                  <a16:creationId xmlns:a16="http://schemas.microsoft.com/office/drawing/2014/main" id="{5AE3787A-0E9C-1940-AC72-A2619DD882C7}"/>
                </a:ext>
              </a:extLst>
            </p:cNvPr>
            <p:cNvSpPr/>
            <p:nvPr/>
          </p:nvSpPr>
          <p:spPr>
            <a:xfrm>
              <a:off x="793532" y="3530074"/>
              <a:ext cx="3429000" cy="523220"/>
            </a:xfrm>
            <a:prstGeom prst="roundRect">
              <a:avLst/>
            </a:prstGeom>
            <a:solidFill>
              <a:schemeClr val="bg1"/>
            </a:solidFill>
            <a:ln w="38100">
              <a:solidFill>
                <a:srgbClr val="20B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3B339CD6-B8C6-3744-9768-49AA17BF1D09}"/>
                </a:ext>
              </a:extLst>
            </p:cNvPr>
            <p:cNvSpPr txBox="1"/>
            <p:nvPr/>
          </p:nvSpPr>
          <p:spPr>
            <a:xfrm>
              <a:off x="491834" y="3540576"/>
              <a:ext cx="3850092" cy="523220"/>
            </a:xfrm>
            <a:prstGeom prst="rect">
              <a:avLst/>
            </a:prstGeom>
            <a:noFill/>
          </p:spPr>
          <p:txBody>
            <a:bodyPr wrap="square" rtlCol="0">
              <a:spAutoFit/>
            </a:bodyPr>
            <a:lstStyle/>
            <a:p>
              <a:pPr marL="685800"/>
              <a:r>
                <a:rPr lang="en-US" sz="2800" dirty="0"/>
                <a:t>Introduction Videos</a:t>
              </a:r>
            </a:p>
          </p:txBody>
        </p:sp>
        <p:pic>
          <p:nvPicPr>
            <p:cNvPr id="34" name="Picture 21">
              <a:extLst>
                <a:ext uri="{FF2B5EF4-FFF2-40B4-BE49-F238E27FC236}">
                  <a16:creationId xmlns:a16="http://schemas.microsoft.com/office/drawing/2014/main" id="{DB1B601D-DB62-5B4A-A08D-B9359B20E0C3}"/>
                </a:ext>
              </a:extLst>
            </p:cNvPr>
            <p:cNvPicPr>
              <a:picLocks noChangeAspect="1" noChangeArrowheads="1"/>
            </p:cNvPicPr>
            <p:nvPr/>
          </p:nvPicPr>
          <p:blipFill>
            <a:blip r:embed="rId5"/>
            <a:srcRect/>
            <a:stretch/>
          </p:blipFill>
          <p:spPr bwMode="auto">
            <a:xfrm>
              <a:off x="518111" y="3438957"/>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6118977C-4F18-074F-89A3-F9A9520759C8}"/>
              </a:ext>
            </a:extLst>
          </p:cNvPr>
          <p:cNvGrpSpPr/>
          <p:nvPr/>
        </p:nvGrpSpPr>
        <p:grpSpPr>
          <a:xfrm>
            <a:off x="6225228" y="2141807"/>
            <a:ext cx="3704420" cy="694944"/>
            <a:chOff x="4701228" y="2141807"/>
            <a:chExt cx="3704420" cy="694944"/>
          </a:xfrm>
        </p:grpSpPr>
        <p:sp>
          <p:nvSpPr>
            <p:cNvPr id="39" name="Rounded Rectangle 38">
              <a:extLst>
                <a:ext uri="{FF2B5EF4-FFF2-40B4-BE49-F238E27FC236}">
                  <a16:creationId xmlns:a16="http://schemas.microsoft.com/office/drawing/2014/main" id="{B45764D7-0934-8845-A47C-EA4149C580CF}"/>
                </a:ext>
              </a:extLst>
            </p:cNvPr>
            <p:cNvSpPr/>
            <p:nvPr/>
          </p:nvSpPr>
          <p:spPr>
            <a:xfrm>
              <a:off x="4976648" y="2232924"/>
              <a:ext cx="3429000" cy="52322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E24C60F-FF3E-6C4A-B523-E441D37CEDFD}"/>
                </a:ext>
              </a:extLst>
            </p:cNvPr>
            <p:cNvSpPr txBox="1"/>
            <p:nvPr/>
          </p:nvSpPr>
          <p:spPr>
            <a:xfrm>
              <a:off x="4777562" y="2222414"/>
              <a:ext cx="1518005" cy="523220"/>
            </a:xfrm>
            <a:prstGeom prst="rect">
              <a:avLst/>
            </a:prstGeom>
            <a:noFill/>
          </p:spPr>
          <p:txBody>
            <a:bodyPr wrap="square" rtlCol="0">
              <a:spAutoFit/>
            </a:bodyPr>
            <a:lstStyle/>
            <a:p>
              <a:pPr marL="685800"/>
              <a:r>
                <a:rPr lang="en-US" sz="2800" dirty="0"/>
                <a:t>Tips</a:t>
              </a:r>
            </a:p>
          </p:txBody>
        </p:sp>
        <p:pic>
          <p:nvPicPr>
            <p:cNvPr id="41" name="Picture 21">
              <a:extLst>
                <a:ext uri="{FF2B5EF4-FFF2-40B4-BE49-F238E27FC236}">
                  <a16:creationId xmlns:a16="http://schemas.microsoft.com/office/drawing/2014/main" id="{07E75E70-8E01-D143-A72B-51BFC2DA1FFD}"/>
                </a:ext>
              </a:extLst>
            </p:cNvPr>
            <p:cNvPicPr>
              <a:picLocks noChangeAspect="1" noChangeArrowheads="1"/>
            </p:cNvPicPr>
            <p:nvPr/>
          </p:nvPicPr>
          <p:blipFill>
            <a:blip r:embed="rId6"/>
            <a:srcRect/>
            <a:stretch/>
          </p:blipFill>
          <p:spPr bwMode="auto">
            <a:xfrm>
              <a:off x="4701228" y="2141807"/>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57A46784-4E8E-3C4A-9B0F-CDD4FC9178D7}"/>
              </a:ext>
            </a:extLst>
          </p:cNvPr>
          <p:cNvGrpSpPr/>
          <p:nvPr/>
        </p:nvGrpSpPr>
        <p:grpSpPr>
          <a:xfrm>
            <a:off x="6257496" y="3046429"/>
            <a:ext cx="3696158" cy="682962"/>
            <a:chOff x="4733496" y="3046429"/>
            <a:chExt cx="3696158" cy="682962"/>
          </a:xfrm>
        </p:grpSpPr>
        <p:sp>
          <p:nvSpPr>
            <p:cNvPr id="42" name="Rounded Rectangle 41">
              <a:extLst>
                <a:ext uri="{FF2B5EF4-FFF2-40B4-BE49-F238E27FC236}">
                  <a16:creationId xmlns:a16="http://schemas.microsoft.com/office/drawing/2014/main" id="{2CECC613-1E7E-C944-8D08-384B01502B02}"/>
                </a:ext>
              </a:extLst>
            </p:cNvPr>
            <p:cNvSpPr/>
            <p:nvPr/>
          </p:nvSpPr>
          <p:spPr>
            <a:xfrm>
              <a:off x="5002926" y="3131555"/>
              <a:ext cx="3426728" cy="523220"/>
            </a:xfrm>
            <a:prstGeom prst="roundRect">
              <a:avLst/>
            </a:prstGeom>
            <a:solidFill>
              <a:schemeClr val="bg1"/>
            </a:solidFill>
            <a:ln w="38100">
              <a:solidFill>
                <a:srgbClr val="B829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77CA468D-2FA1-C342-9335-0457827A9D6E}"/>
                </a:ext>
              </a:extLst>
            </p:cNvPr>
            <p:cNvSpPr txBox="1"/>
            <p:nvPr/>
          </p:nvSpPr>
          <p:spPr>
            <a:xfrm>
              <a:off x="4777562" y="3121045"/>
              <a:ext cx="3426729" cy="523220"/>
            </a:xfrm>
            <a:prstGeom prst="rect">
              <a:avLst/>
            </a:prstGeom>
            <a:noFill/>
          </p:spPr>
          <p:txBody>
            <a:bodyPr wrap="square" rtlCol="0">
              <a:spAutoFit/>
            </a:bodyPr>
            <a:lstStyle/>
            <a:p>
              <a:pPr marL="685800"/>
              <a:r>
                <a:rPr lang="en-US" sz="2800" dirty="0"/>
                <a:t>Let’s Remember</a:t>
              </a:r>
            </a:p>
          </p:txBody>
        </p:sp>
        <p:pic>
          <p:nvPicPr>
            <p:cNvPr id="59" name="Picture 21">
              <a:extLst>
                <a:ext uri="{FF2B5EF4-FFF2-40B4-BE49-F238E27FC236}">
                  <a16:creationId xmlns:a16="http://schemas.microsoft.com/office/drawing/2014/main" id="{AE78018C-A9D1-3B47-8828-A62223C816F0}"/>
                </a:ext>
              </a:extLst>
            </p:cNvPr>
            <p:cNvPicPr>
              <a:picLocks noChangeAspect="1" noChangeArrowheads="1"/>
            </p:cNvPicPr>
            <p:nvPr/>
          </p:nvPicPr>
          <p:blipFill>
            <a:blip r:embed="rId7"/>
            <a:srcRect/>
            <a:stretch/>
          </p:blipFill>
          <p:spPr bwMode="auto">
            <a:xfrm>
              <a:off x="4733496" y="3046429"/>
              <a:ext cx="682962" cy="682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3540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irror, table, drawing&#10;&#10;Description automatically generated">
            <a:extLst>
              <a:ext uri="{FF2B5EF4-FFF2-40B4-BE49-F238E27FC236}">
                <a16:creationId xmlns:a16="http://schemas.microsoft.com/office/drawing/2014/main" id="{DF285610-A763-3C40-A234-30CD5C9144BA}"/>
              </a:ext>
            </a:extLst>
          </p:cNvPr>
          <p:cNvPicPr>
            <a:picLocks noChangeAspect="1"/>
          </p:cNvPicPr>
          <p:nvPr/>
        </p:nvPicPr>
        <p:blipFill>
          <a:blip r:embed="rId2"/>
          <a:stretch>
            <a:fillRect/>
          </a:stretch>
        </p:blipFill>
        <p:spPr>
          <a:xfrm>
            <a:off x="2510483" y="1795599"/>
            <a:ext cx="7171031" cy="3266803"/>
          </a:xfrm>
          <a:prstGeom prst="rect">
            <a:avLst/>
          </a:prstGeom>
        </p:spPr>
      </p:pic>
      <p:sp>
        <p:nvSpPr>
          <p:cNvPr id="8" name="Rectangle 7">
            <a:extLst>
              <a:ext uri="{FF2B5EF4-FFF2-40B4-BE49-F238E27FC236}">
                <a16:creationId xmlns:a16="http://schemas.microsoft.com/office/drawing/2014/main" id="{90E66918-0E20-ED4B-BC8D-F1C4A490A12D}"/>
              </a:ext>
            </a:extLst>
          </p:cNvPr>
          <p:cNvSpPr/>
          <p:nvPr/>
        </p:nvSpPr>
        <p:spPr>
          <a:xfrm>
            <a:off x="2223429" y="2484565"/>
            <a:ext cx="7745141" cy="1446550"/>
          </a:xfrm>
          <a:prstGeom prst="rect">
            <a:avLst/>
          </a:prstGeom>
        </p:spPr>
        <p:txBody>
          <a:bodyPr wrap="square">
            <a:spAutoFit/>
          </a:bodyPr>
          <a:lstStyle/>
          <a:p>
            <a:pPr algn="ctr"/>
            <a:r>
              <a:rPr lang="en-US" sz="4400" b="1" dirty="0">
                <a:cs typeface="Calibri" panose="020F0502020204030204" pitchFamily="34" charset="0"/>
              </a:rPr>
              <a:t>“Why are we taking the </a:t>
            </a:r>
            <a:br>
              <a:rPr lang="en-US" sz="4400" b="1" dirty="0">
                <a:cs typeface="Calibri" panose="020F0502020204030204" pitchFamily="34" charset="0"/>
              </a:rPr>
            </a:br>
            <a:r>
              <a:rPr lang="en-US" sz="4400" b="1" i="1" dirty="0" err="1">
                <a:cs typeface="Calibri" panose="020F0502020204030204" pitchFamily="34" charset="0"/>
              </a:rPr>
              <a:t>i</a:t>
            </a:r>
            <a:r>
              <a:rPr lang="en-US" sz="4400" b="1" i="1" dirty="0">
                <a:cs typeface="Calibri" panose="020F0502020204030204" pitchFamily="34" charset="0"/>
              </a:rPr>
              <a:t>-Ready Diagnostic</a:t>
            </a:r>
            <a:r>
              <a:rPr lang="en-US" sz="4400" b="1" dirty="0">
                <a:cs typeface="Calibri" panose="020F0502020204030204" pitchFamily="34" charset="0"/>
              </a:rPr>
              <a:t>?”</a:t>
            </a:r>
          </a:p>
        </p:txBody>
      </p:sp>
    </p:spTree>
    <p:extLst>
      <p:ext uri="{BB962C8B-B14F-4D97-AF65-F5344CB8AC3E}">
        <p14:creationId xmlns:p14="http://schemas.microsoft.com/office/powerpoint/2010/main" val="404863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E12C1DF-BB13-DC43-AA91-25CE4E1F596A}"/>
              </a:ext>
            </a:extLst>
          </p:cNvPr>
          <p:cNvSpPr/>
          <p:nvPr/>
        </p:nvSpPr>
        <p:spPr>
          <a:xfrm>
            <a:off x="625343" y="299473"/>
            <a:ext cx="10648709" cy="214561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7E2097FC-E320-174E-BFB1-B1A1FA71448A}"/>
              </a:ext>
            </a:extLst>
          </p:cNvPr>
          <p:cNvSpPr/>
          <p:nvPr/>
        </p:nvSpPr>
        <p:spPr>
          <a:xfrm>
            <a:off x="2186782" y="321430"/>
            <a:ext cx="8481219" cy="2123658"/>
          </a:xfrm>
          <a:prstGeom prst="rect">
            <a:avLst/>
          </a:prstGeom>
        </p:spPr>
        <p:txBody>
          <a:bodyPr wrap="square">
            <a:spAutoFit/>
          </a:bodyPr>
          <a:lstStyle/>
          <a:p>
            <a:pPr>
              <a:defRPr/>
            </a:pPr>
            <a:r>
              <a:rPr lang="en-US" sz="4400" b="1" dirty="0"/>
              <a:t>Remember, the Diagnostic Is Important Because It Helps You </a:t>
            </a:r>
            <a:br>
              <a:rPr lang="en-US" sz="4400" b="1" dirty="0"/>
            </a:br>
            <a:r>
              <a:rPr lang="en-US" sz="4400" b="1" dirty="0"/>
              <a:t>and Your Teachers . . .</a:t>
            </a:r>
          </a:p>
        </p:txBody>
      </p:sp>
      <p:grpSp>
        <p:nvGrpSpPr>
          <p:cNvPr id="3" name="Group 2">
            <a:extLst>
              <a:ext uri="{FF2B5EF4-FFF2-40B4-BE49-F238E27FC236}">
                <a16:creationId xmlns:a16="http://schemas.microsoft.com/office/drawing/2014/main" id="{3B7EAE2B-4867-F145-9556-D75AB2308F5D}"/>
              </a:ext>
            </a:extLst>
          </p:cNvPr>
          <p:cNvGrpSpPr/>
          <p:nvPr/>
        </p:nvGrpSpPr>
        <p:grpSpPr>
          <a:xfrm>
            <a:off x="2168735" y="2644365"/>
            <a:ext cx="8170053" cy="4004722"/>
            <a:chOff x="662781" y="2632183"/>
            <a:chExt cx="8170053" cy="4004722"/>
          </a:xfrm>
        </p:grpSpPr>
        <p:sp>
          <p:nvSpPr>
            <p:cNvPr id="15" name="Rounded Rectangle 14">
              <a:extLst>
                <a:ext uri="{FF2B5EF4-FFF2-40B4-BE49-F238E27FC236}">
                  <a16:creationId xmlns:a16="http://schemas.microsoft.com/office/drawing/2014/main" id="{4578D097-3817-1143-AFA0-C00E001DCF55}"/>
                </a:ext>
              </a:extLst>
            </p:cNvPr>
            <p:cNvSpPr/>
            <p:nvPr/>
          </p:nvSpPr>
          <p:spPr>
            <a:xfrm>
              <a:off x="990444" y="5353546"/>
              <a:ext cx="3323724" cy="981939"/>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81E26B68-0495-3441-B4F2-68BC448219D8}"/>
                </a:ext>
              </a:extLst>
            </p:cNvPr>
            <p:cNvSpPr/>
            <p:nvPr/>
          </p:nvSpPr>
          <p:spPr>
            <a:xfrm>
              <a:off x="5157495" y="5353546"/>
              <a:ext cx="3323724" cy="981939"/>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51470AEE-AD65-AA45-8F84-0E729F0F26AC}"/>
                </a:ext>
              </a:extLst>
            </p:cNvPr>
            <p:cNvPicPr>
              <a:picLocks noChangeAspect="1"/>
            </p:cNvPicPr>
            <p:nvPr/>
          </p:nvPicPr>
          <p:blipFill>
            <a:blip r:embed="rId3"/>
            <a:srcRect/>
            <a:stretch/>
          </p:blipFill>
          <p:spPr>
            <a:xfrm>
              <a:off x="662781" y="2755454"/>
              <a:ext cx="3502058" cy="2415212"/>
            </a:xfrm>
            <a:prstGeom prst="rect">
              <a:avLst/>
            </a:prstGeom>
          </p:spPr>
        </p:pic>
        <p:pic>
          <p:nvPicPr>
            <p:cNvPr id="22" name="Picture 21">
              <a:extLst>
                <a:ext uri="{FF2B5EF4-FFF2-40B4-BE49-F238E27FC236}">
                  <a16:creationId xmlns:a16="http://schemas.microsoft.com/office/drawing/2014/main" id="{CE4AFA2D-9B1A-7944-9BEB-7D2CE5F70EE1}"/>
                </a:ext>
              </a:extLst>
            </p:cNvPr>
            <p:cNvPicPr>
              <a:picLocks noChangeAspect="1"/>
            </p:cNvPicPr>
            <p:nvPr/>
          </p:nvPicPr>
          <p:blipFill>
            <a:blip r:embed="rId4"/>
            <a:srcRect/>
            <a:stretch/>
          </p:blipFill>
          <p:spPr>
            <a:xfrm>
              <a:off x="4858886" y="2632183"/>
              <a:ext cx="3502059" cy="2538483"/>
            </a:xfrm>
            <a:prstGeom prst="rect">
              <a:avLst/>
            </a:prstGeom>
          </p:spPr>
        </p:pic>
        <p:sp>
          <p:nvSpPr>
            <p:cNvPr id="17" name="TextBox 16">
              <a:extLst>
                <a:ext uri="{FF2B5EF4-FFF2-40B4-BE49-F238E27FC236}">
                  <a16:creationId xmlns:a16="http://schemas.microsoft.com/office/drawing/2014/main" id="{7BEE933E-8EE6-8047-B7D2-51A852AC8D12}"/>
                </a:ext>
              </a:extLst>
            </p:cNvPr>
            <p:cNvSpPr txBox="1"/>
            <p:nvPr/>
          </p:nvSpPr>
          <p:spPr>
            <a:xfrm>
              <a:off x="1126830" y="5405799"/>
              <a:ext cx="3108960" cy="1231106"/>
            </a:xfrm>
            <a:prstGeom prst="rect">
              <a:avLst/>
            </a:prstGeom>
            <a:noFill/>
          </p:spPr>
          <p:txBody>
            <a:bodyPr wrap="square" rtlCol="0">
              <a:spAutoFit/>
            </a:bodyPr>
            <a:lstStyle/>
            <a:p>
              <a:pPr algn="ctr"/>
              <a:r>
                <a:rPr lang="en-US" sz="2400" dirty="0"/>
                <a:t>Understand what you </a:t>
              </a:r>
              <a:br>
                <a:rPr lang="en-US" sz="3200" dirty="0"/>
              </a:br>
              <a:r>
                <a:rPr lang="en-US" sz="3200" b="1" dirty="0"/>
                <a:t>already know</a:t>
              </a:r>
            </a:p>
            <a:p>
              <a:endParaRPr lang="en-US" dirty="0"/>
            </a:p>
          </p:txBody>
        </p:sp>
        <p:sp>
          <p:nvSpPr>
            <p:cNvPr id="30" name="TextBox 29">
              <a:extLst>
                <a:ext uri="{FF2B5EF4-FFF2-40B4-BE49-F238E27FC236}">
                  <a16:creationId xmlns:a16="http://schemas.microsoft.com/office/drawing/2014/main" id="{BF766860-A44C-E044-B7BA-215023BA3DE8}"/>
                </a:ext>
              </a:extLst>
            </p:cNvPr>
            <p:cNvSpPr txBox="1"/>
            <p:nvPr/>
          </p:nvSpPr>
          <p:spPr>
            <a:xfrm>
              <a:off x="4805880" y="5364386"/>
              <a:ext cx="4026954" cy="1231106"/>
            </a:xfrm>
            <a:prstGeom prst="rect">
              <a:avLst/>
            </a:prstGeom>
            <a:noFill/>
          </p:spPr>
          <p:txBody>
            <a:bodyPr wrap="square" rtlCol="0">
              <a:spAutoFit/>
            </a:bodyPr>
            <a:lstStyle/>
            <a:p>
              <a:pPr algn="ctr"/>
              <a:r>
                <a:rPr lang="en-US" sz="2400" dirty="0"/>
                <a:t>and what you </a:t>
              </a:r>
              <a:br>
                <a:rPr lang="en-US" sz="2400" dirty="0"/>
              </a:br>
              <a:r>
                <a:rPr lang="en-US" sz="3200" b="1" dirty="0"/>
                <a:t>need to learn</a:t>
              </a:r>
            </a:p>
            <a:p>
              <a:pPr algn="ctr"/>
              <a:endParaRPr lang="en-US" dirty="0"/>
            </a:p>
          </p:txBody>
        </p:sp>
      </p:grpSp>
    </p:spTree>
    <p:extLst>
      <p:ext uri="{BB962C8B-B14F-4D97-AF65-F5344CB8AC3E}">
        <p14:creationId xmlns:p14="http://schemas.microsoft.com/office/powerpoint/2010/main" val="1562143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1154</Words>
  <Application>Microsoft Macintosh PowerPoint</Application>
  <PresentationFormat>Widescreen</PresentationFormat>
  <Paragraphs>150</Paragraphs>
  <Slides>28</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Preparing Students for a Subsequent Diagnostic</vt:lpstr>
      <vt:lpstr>PowerPoint Presentation</vt:lpstr>
      <vt:lpstr>PowerPoint Presentation</vt:lpstr>
      <vt:lpstr>PowerPoint Presentation</vt:lpstr>
      <vt:lpstr>PowerPoint Presentation</vt:lpstr>
      <vt:lpstr>Get Ready to Take the Diagnostic</vt:lpstr>
      <vt:lpstr>PowerPoint Presentation</vt:lpstr>
      <vt:lpstr>PowerPoint Presentation</vt:lpstr>
      <vt:lpstr>PowerPoint Presentation</vt:lpstr>
      <vt:lpstr>PowerPoint Presentation</vt:lpstr>
      <vt:lpstr>PowerPoint Presentation</vt:lpstr>
      <vt:lpstr>Talk about How We Take the Diagnostic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Students for a Subsequent Diagnostic</dc:title>
  <dc:creator>Kwan_Alison</dc:creator>
  <cp:lastModifiedBy>Kwan_Alison</cp:lastModifiedBy>
  <cp:revision>1</cp:revision>
  <dcterms:created xsi:type="dcterms:W3CDTF">2021-01-05T20:10:02Z</dcterms:created>
  <dcterms:modified xsi:type="dcterms:W3CDTF">2021-01-05T20:15:33Z</dcterms:modified>
</cp:coreProperties>
</file>